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6858000" cx="12192000"/>
  <p:notesSz cx="6858000" cy="9144000"/>
  <p:embeddedFontLst>
    <p:embeddedFont>
      <p:font typeface="Garamond"/>
      <p:regular r:id="rId51"/>
      <p:bold r:id="rId52"/>
      <p:italic r:id="rId53"/>
      <p:boldItalic r:id="rId54"/>
    </p:embeddedFont>
    <p:embeddedFont>
      <p:font typeface="Roboto Mon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E3F9C0-C995-45FE-8335-6937D3A0CB99}">
  <a:tblStyle styleId="{A0E3F9C0-C995-45FE-8335-6937D3A0CB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Garamond-regular.fntdata"/><Relationship Id="rId50" Type="http://schemas.openxmlformats.org/officeDocument/2006/relationships/slide" Target="slides/slide44.xml"/><Relationship Id="rId53" Type="http://schemas.openxmlformats.org/officeDocument/2006/relationships/font" Target="fonts/Garamond-italic.fntdata"/><Relationship Id="rId52" Type="http://schemas.openxmlformats.org/officeDocument/2006/relationships/font" Target="fonts/Garamond-bold.fntdata"/><Relationship Id="rId11" Type="http://schemas.openxmlformats.org/officeDocument/2006/relationships/slide" Target="slides/slide5.xml"/><Relationship Id="rId55" Type="http://schemas.openxmlformats.org/officeDocument/2006/relationships/font" Target="fonts/RobotoMono-regular.fntdata"/><Relationship Id="rId10" Type="http://schemas.openxmlformats.org/officeDocument/2006/relationships/slide" Target="slides/slide4.xml"/><Relationship Id="rId54" Type="http://schemas.openxmlformats.org/officeDocument/2006/relationships/font" Target="fonts/Garamond-boldItalic.fntdata"/><Relationship Id="rId13" Type="http://schemas.openxmlformats.org/officeDocument/2006/relationships/slide" Target="slides/slide7.xml"/><Relationship Id="rId57" Type="http://schemas.openxmlformats.org/officeDocument/2006/relationships/font" Target="fonts/RobotoMono-italic.fntdata"/><Relationship Id="rId12" Type="http://schemas.openxmlformats.org/officeDocument/2006/relationships/slide" Target="slides/slide6.xml"/><Relationship Id="rId56" Type="http://schemas.openxmlformats.org/officeDocument/2006/relationships/font" Target="fonts/RobotoMon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RobotoMon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9f8cb9f53_0_3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09f8cb9f53_0_3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09f8cb9f53_0_3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9f8cb9f53_0_3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9f8cb9f53_0_3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109f8cb9f53_0_3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9f8cb9f53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09f8cb9f53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109f8cb9f53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9f8cb9f53_0_3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9f8cb9f53_0_3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109f8cb9f53_0_3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9f8cb9f53_0_3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9f8cb9f53_0_3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109f8cb9f53_0_3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9f8cb9f53_0_4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9f8cb9f53_0_4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09f8cb9f53_0_4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9f8cb9f53_0_4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09f8cb9f53_0_4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109f8cb9f53_0_4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9f8cb9f53_0_4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9f8cb9f53_0_4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109f8cb9f53_0_4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9f8cb9f53_0_4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9f8cb9f53_0_4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109f8cb9f53_0_4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9f8cb9f53_0_4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09f8cb9f53_0_4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09f8cb9f53_0_4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957295339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5957295339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5957295339_0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9f8cb9f53_0_4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09f8cb9f53_0_4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109f8cb9f53_0_4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9f8cb9f53_0_4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9f8cb9f53_0_4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109f8cb9f53_0_4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9f8cb9f53_0_5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09f8cb9f53_0_5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109f8cb9f53_0_5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9f8cb9f53_0_5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09f8cb9f53_0_5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109f8cb9f53_0_5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082b0c6508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082b0c6508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1082b0c6508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082b0c6508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082b0c6508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1082b0c6508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082b0c6508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082b0c6508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1082b0c6508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082b0c6508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082b0c6508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1082b0c6508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082b0c6508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082b0c6508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1082b0c6508_0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82b0c6508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82b0c6508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1082b0c6508_0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9f8cb9f5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9f8cb9f5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09f8cb9f5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082b0c6508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082b0c6508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1082b0c6508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082b0c6508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082b0c6508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1082b0c6508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082b0c6508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082b0c6508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1082b0c6508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082b0c6508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082b0c6508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1082b0c6508_0_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082b0c6508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082b0c6508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1082b0c6508_0_1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082b0c6508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082b0c6508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1082b0c6508_0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082b0c6508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082b0c6508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1082b0c6508_0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082b0c6508_0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082b0c6508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1082b0c6508_0_2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082b0c6508_0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082b0c6508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1082b0c6508_0_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82b0c6508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082b0c6508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1082b0c6508_0_2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9f8cb9f53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9f8cb9f53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09f8cb9f53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082b0c6508_0_2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082b0c6508_0_2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1082b0c6508_0_2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082b0c6508_0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082b0c6508_0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1082b0c6508_0_2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082b0c6508_0_2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082b0c6508_0_2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1082b0c6508_0_2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082b0c6508_0_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082b0c6508_0_2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1082b0c6508_0_2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082b0c6508_0_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082b0c6508_0_2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1082b0c6508_0_2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9f8cb9f53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9f8cb9f53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09f8cb9f53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9f8cb9f53_0_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9f8cb9f53_0_2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109f8cb9f53_0_2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9f8cb9f53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9f8cb9f53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09f8cb9f53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9f8cb9f53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09f8cb9f53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09f8cb9f53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9f8cb9f53_0_3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9f8cb9f53_0_3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09f8cb9f53_0_3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7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7842" l="0" r="3860" t="10660"/>
          <a:stretch/>
        </p:blipFill>
        <p:spPr>
          <a:xfrm>
            <a:off x="-13252" y="0"/>
            <a:ext cx="12205253" cy="68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5765359" y="0"/>
            <a:ext cx="1426725" cy="6897756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>
              <a:alpha val="5843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13252" y="0"/>
            <a:ext cx="6774812" cy="6897756"/>
          </a:xfrm>
          <a:custGeom>
            <a:rect b="b" l="l" r="r" t="t"/>
            <a:pathLst>
              <a:path extrusionOk="0" h="6897756" w="6774812">
                <a:moveTo>
                  <a:pt x="0" y="0"/>
                </a:moveTo>
                <a:lnTo>
                  <a:pt x="5783571" y="0"/>
                </a:lnTo>
                <a:lnTo>
                  <a:pt x="6774812" y="6897756"/>
                </a:lnTo>
                <a:lnTo>
                  <a:pt x="0" y="6897756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164361" y="3977331"/>
            <a:ext cx="5027639" cy="1282148"/>
          </a:xfrm>
          <a:custGeom>
            <a:rect b="b" l="l" r="r" t="t"/>
            <a:pathLst>
              <a:path extrusionOk="0" h="1282148" w="5027639">
                <a:moveTo>
                  <a:pt x="0" y="0"/>
                </a:moveTo>
                <a:lnTo>
                  <a:pt x="5027639" y="0"/>
                </a:lnTo>
                <a:lnTo>
                  <a:pt x="5027639" y="1282148"/>
                </a:lnTo>
                <a:lnTo>
                  <a:pt x="357809" y="1282148"/>
                </a:lnTo>
                <a:lnTo>
                  <a:pt x="0" y="0"/>
                </a:lnTo>
                <a:close/>
              </a:path>
            </a:pathLst>
          </a:custGeom>
          <a:solidFill>
            <a:srgbClr val="0C0C0C">
              <a:alpha val="6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95501" y="3102474"/>
            <a:ext cx="5162100" cy="26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  <a:defRPr b="1" i="0" sz="7000" u="none" cap="none" strike="noStrike">
                <a:solidFill>
                  <a:srgbClr val="D9C49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7752523" y="4107533"/>
            <a:ext cx="41892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344" y="-99182"/>
            <a:ext cx="12209343" cy="695718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/>
          <p:nvPr/>
        </p:nvSpPr>
        <p:spPr>
          <a:xfrm>
            <a:off x="441346" y="386807"/>
            <a:ext cx="4506300" cy="4724100"/>
          </a:xfrm>
          <a:prstGeom prst="rect">
            <a:avLst/>
          </a:prstGeom>
          <a:solidFill>
            <a:srgbClr val="75114A">
              <a:alpha val="6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3" name="Google Shape;213;p11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>
              <a:alpha val="6039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4" name="Google Shape;214;p11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6" name="Google Shape;216;p11"/>
          <p:cNvSpPr txBox="1"/>
          <p:nvPr>
            <p:ph idx="10" type="dt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7" name="Google Shape;217;p11"/>
          <p:cNvSpPr txBox="1"/>
          <p:nvPr>
            <p:ph idx="11" type="ftr"/>
          </p:nvPr>
        </p:nvSpPr>
        <p:spPr>
          <a:xfrm>
            <a:off x="7771263" y="61185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- Content &amp; Picture">
  <p:cSld name="Text Slide - Content &amp; Pictur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>
            <p:ph type="title"/>
          </p:nvPr>
        </p:nvSpPr>
        <p:spPr>
          <a:xfrm>
            <a:off x="838200" y="365125"/>
            <a:ext cx="518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12"/>
          <p:cNvSpPr txBox="1"/>
          <p:nvPr>
            <p:ph idx="1" type="body"/>
          </p:nvPr>
        </p:nvSpPr>
        <p:spPr>
          <a:xfrm>
            <a:off x="838200" y="1825625"/>
            <a:ext cx="51816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2" name="Google Shape;222;p12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4" name="Google Shape;224;p12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5" name="Google Shape;225;p12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27" name="Google Shape;22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1" name="Google Shape;231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1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" name="Google Shape;30;p3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B">
  <p:cSld name="Divider Slide 2B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52" y="0"/>
            <a:ext cx="12205252" cy="68977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44" name="Google Shape;4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B">
  <p:cSld name="Divider Slide 1B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 rotWithShape="1">
          <a:blip r:embed="rId2">
            <a:alphaModFix/>
          </a:blip>
          <a:srcRect b="15063" l="975" r="1080" t="1912"/>
          <a:stretch/>
        </p:blipFill>
        <p:spPr>
          <a:xfrm>
            <a:off x="-13253" y="0"/>
            <a:ext cx="12205255" cy="6897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 rotWithShape="1">
          <a:blip r:embed="rId3">
            <a:alphaModFix amt="38000"/>
          </a:blip>
          <a:srcRect b="2445" l="23094" r="-5157" t="38467"/>
          <a:stretch/>
        </p:blipFill>
        <p:spPr>
          <a:xfrm>
            <a:off x="-13254" y="1"/>
            <a:ext cx="8084129" cy="689775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39818D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54" name="Google Shape;5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3B">
  <p:cSld name="Divider Slide 3B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12397" l="7074" r="0" t="9193"/>
          <a:stretch/>
        </p:blipFill>
        <p:spPr>
          <a:xfrm>
            <a:off x="-1" y="0"/>
            <a:ext cx="1219158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5770821" y="-25629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82A434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63" name="Google Shape;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B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6291470" y="4182533"/>
            <a:ext cx="5155500" cy="2218200"/>
          </a:xfrm>
          <a:prstGeom prst="rect">
            <a:avLst/>
          </a:prstGeom>
          <a:solidFill>
            <a:srgbClr val="B94F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6616390" y="4399704"/>
            <a:ext cx="4754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of Ireland’s top universities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graduate employability,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over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of our graduates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working or in further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study within six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months of graduating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704180" y="1778000"/>
            <a:ext cx="3850800" cy="2709300"/>
          </a:xfrm>
          <a:prstGeom prst="rect">
            <a:avLst/>
          </a:prstGeom>
          <a:solidFill>
            <a:srgbClr val="72E0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704181" y="4707467"/>
            <a:ext cx="5327700" cy="1693200"/>
          </a:xfrm>
          <a:prstGeom prst="rect">
            <a:avLst/>
          </a:prstGeom>
          <a:solidFill>
            <a:srgbClr val="96BB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7704667" y="592667"/>
            <a:ext cx="3742200" cy="3386700"/>
          </a:xfrm>
          <a:prstGeom prst="rect">
            <a:avLst/>
          </a:prstGeom>
          <a:solidFill>
            <a:srgbClr val="CFC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4792133" y="304800"/>
            <a:ext cx="2624700" cy="3674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953377" y="3340191"/>
            <a:ext cx="359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worldwide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to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966346" y="1898945"/>
            <a:ext cx="1537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 the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1305942" y="2375309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 txBox="1"/>
          <p:nvPr/>
        </p:nvSpPr>
        <p:spPr>
          <a:xfrm>
            <a:off x="2225455" y="1610974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1" i="0" lang="en-IE" sz="129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 txBox="1"/>
          <p:nvPr/>
        </p:nvSpPr>
        <p:spPr>
          <a:xfrm>
            <a:off x="2879267" y="1945667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2297145" y="4863547"/>
            <a:ext cx="373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our researchers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were named among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World’s Most Highly Cited Researchers 2016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Clarivate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7"/>
          <p:cNvSpPr txBox="1"/>
          <p:nvPr/>
        </p:nvSpPr>
        <p:spPr>
          <a:xfrm>
            <a:off x="750733" y="4052067"/>
            <a:ext cx="1500000" cy="30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0"/>
              <a:buFont typeface="Arial"/>
              <a:buNone/>
            </a:pPr>
            <a:r>
              <a:rPr b="1" i="0" lang="en-IE" sz="19500" u="none" cap="none" strike="noStrike">
                <a:solidFill>
                  <a:srgbClr val="414B5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 txBox="1"/>
          <p:nvPr/>
        </p:nvSpPr>
        <p:spPr>
          <a:xfrm>
            <a:off x="4894816" y="475937"/>
            <a:ext cx="1961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Since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4853565" y="693834"/>
            <a:ext cx="17964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IE" sz="9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 txBox="1"/>
          <p:nvPr/>
        </p:nvSpPr>
        <p:spPr>
          <a:xfrm>
            <a:off x="4877882" y="2450571"/>
            <a:ext cx="25926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E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has transformed the campus and given students and staff access to the very best facilities and research</a:t>
            </a:r>
            <a:endParaRPr b="1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 txBox="1"/>
          <p:nvPr/>
        </p:nvSpPr>
        <p:spPr>
          <a:xfrm>
            <a:off x="4889050" y="1999160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6117435" y="1530459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7820001" y="696244"/>
            <a:ext cx="3333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2015/2016, the University had an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annual income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8051879" y="974190"/>
            <a:ext cx="33819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1" i="0" lang="en-IE" sz="85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€218.5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9992465" y="2070383"/>
            <a:ext cx="138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million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7781904" y="3371312"/>
            <a:ext cx="3659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alumni worldwide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7768934" y="2849970"/>
            <a:ext cx="953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</a:t>
            </a:r>
            <a:endParaRPr b="1" i="0" sz="3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8589525" y="2331232"/>
            <a:ext cx="33819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IE" sz="73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90,000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7"/>
          <p:cNvCxnSpPr/>
          <p:nvPr/>
        </p:nvCxnSpPr>
        <p:spPr>
          <a:xfrm>
            <a:off x="7951104" y="2546687"/>
            <a:ext cx="3216300" cy="0"/>
          </a:xfrm>
          <a:prstGeom prst="straightConnector1">
            <a:avLst/>
          </a:prstGeom>
          <a:noFill/>
          <a:ln cap="flat" cmpd="sng" w="28575">
            <a:solidFill>
              <a:srgbClr val="EAF1D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7"/>
          <p:cNvSpPr txBox="1"/>
          <p:nvPr/>
        </p:nvSpPr>
        <p:spPr>
          <a:xfrm>
            <a:off x="6639342" y="4595845"/>
            <a:ext cx="19761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-IE" sz="12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8119101" y="4790338"/>
            <a:ext cx="83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n-IE" sz="7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511197" y="228758"/>
            <a:ext cx="26940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D0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2">
            <a:alphaModFix/>
          </a:blip>
          <a:srcRect b="-7882" l="0" r="1941" t="-1"/>
          <a:stretch/>
        </p:blipFill>
        <p:spPr>
          <a:xfrm>
            <a:off x="3747382" y="755373"/>
            <a:ext cx="8471124" cy="610262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 txBox="1"/>
          <p:nvPr/>
        </p:nvSpPr>
        <p:spPr>
          <a:xfrm>
            <a:off x="460397" y="381158"/>
            <a:ext cx="26940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460397" y="1661930"/>
            <a:ext cx="45903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Since 2012, NUI Galway has been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the only university in Ireland to rise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consistently in the most competitive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World University Rankings. Both the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Times Higher Education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QS World University Rankings 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have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placed the University in a higher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position year-on-year.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4399720" y="530087"/>
            <a:ext cx="3114300" cy="3114300"/>
          </a:xfrm>
          <a:prstGeom prst="ellipse">
            <a:avLst/>
          </a:prstGeom>
          <a:solidFill>
            <a:srgbClr val="75114A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8355706" y="1603513"/>
            <a:ext cx="3021000" cy="3021000"/>
          </a:xfrm>
          <a:prstGeom prst="ellipse">
            <a:avLst/>
          </a:prstGeom>
          <a:solidFill>
            <a:srgbClr val="B0DD46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1351945" y="3563405"/>
            <a:ext cx="2822700" cy="2822700"/>
          </a:xfrm>
          <a:prstGeom prst="ellipse">
            <a:avLst/>
          </a:prstGeom>
          <a:solidFill>
            <a:srgbClr val="39818D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5022454" y="2113721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worldwide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5037685" y="1067819"/>
            <a:ext cx="1537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amongst the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 txBox="1"/>
          <p:nvPr/>
        </p:nvSpPr>
        <p:spPr>
          <a:xfrm>
            <a:off x="5737303" y="442057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 txBox="1"/>
          <p:nvPr/>
        </p:nvSpPr>
        <p:spPr>
          <a:xfrm>
            <a:off x="6388699" y="1054674"/>
            <a:ext cx="13236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en-IE" sz="5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/>
          <p:cNvSpPr txBox="1"/>
          <p:nvPr/>
        </p:nvSpPr>
        <p:spPr>
          <a:xfrm>
            <a:off x="8772199" y="1668840"/>
            <a:ext cx="29517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0"/>
              <a:buFont typeface="Arial"/>
              <a:buNone/>
            </a:pPr>
            <a:r>
              <a:rPr b="0" i="0" lang="en-IE" sz="9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8798703" y="2890391"/>
            <a:ext cx="3598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ranked in the top 250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 Universities in the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Times Higher Education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(THE) World University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Rankings 2016/2017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2616768" y="3381665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1982169" y="4979390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University rose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places in the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012" y="3965961"/>
            <a:ext cx="805029" cy="95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1250" y="1722782"/>
            <a:ext cx="1170594" cy="84526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9"/>
          <p:cNvPicPr preferRelativeResize="0"/>
          <p:nvPr/>
        </p:nvPicPr>
        <p:blipFill rotWithShape="1">
          <a:blip r:embed="rId2">
            <a:alphaModFix/>
          </a:blip>
          <a:srcRect b="0" l="12621" r="12620" t="369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/>
          <p:nvPr/>
        </p:nvSpPr>
        <p:spPr>
          <a:xfrm>
            <a:off x="7466498" y="4874507"/>
            <a:ext cx="4178648" cy="1089611"/>
          </a:xfrm>
          <a:custGeom>
            <a:rect b="b" l="l" r="r" t="t"/>
            <a:pathLst>
              <a:path extrusionOk="0" h="1168484" w="4398577">
                <a:moveTo>
                  <a:pt x="0" y="0"/>
                </a:moveTo>
                <a:lnTo>
                  <a:pt x="4186543" y="13252"/>
                </a:lnTo>
                <a:lnTo>
                  <a:pt x="4398577" y="1168484"/>
                </a:lnTo>
                <a:lnTo>
                  <a:pt x="0" y="1168484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8235"/>
            </a:schemeClr>
          </a:solidFill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848139" y="2332383"/>
            <a:ext cx="4492500" cy="30081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7255565" y="2332383"/>
            <a:ext cx="4936500" cy="17889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6506817" y="2332382"/>
            <a:ext cx="622800" cy="16158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-6626" y="2332380"/>
            <a:ext cx="729000" cy="14799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 txBox="1"/>
          <p:nvPr/>
        </p:nvSpPr>
        <p:spPr>
          <a:xfrm rot="-5400000">
            <a:off x="-359288" y="2879313"/>
            <a:ext cx="17475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 txBox="1"/>
          <p:nvPr/>
        </p:nvSpPr>
        <p:spPr>
          <a:xfrm rot="-5400000">
            <a:off x="6034074" y="2950412"/>
            <a:ext cx="1605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6345" y="4459451"/>
            <a:ext cx="1246258" cy="176234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2" name="Google Shape;122;p9"/>
          <p:cNvSpPr txBox="1"/>
          <p:nvPr/>
        </p:nvSpPr>
        <p:spPr>
          <a:xfrm>
            <a:off x="8711417" y="4964883"/>
            <a:ext cx="359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NUI Galway’s current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 is available at:</a:t>
            </a:r>
            <a:b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rgbClr val="1798F0"/>
                </a:solidFill>
                <a:latin typeface="Calibri"/>
                <a:ea typeface="Calibri"/>
                <a:cs typeface="Calibri"/>
                <a:sym typeface="Calibri"/>
              </a:rPr>
              <a:t>www.nuigalway.ie/vision2020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 txBox="1"/>
          <p:nvPr/>
        </p:nvSpPr>
        <p:spPr>
          <a:xfrm>
            <a:off x="1011599" y="2539352"/>
            <a:ext cx="43665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 will be a leading global university, renowned for our distinctive areas of research, recognised as an institution of choice for our teaching 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scholarship, celebrated for our outstanding engagement with wider society, and enriched by a dynamic network of partnerships.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 txBox="1"/>
          <p:nvPr/>
        </p:nvSpPr>
        <p:spPr>
          <a:xfrm>
            <a:off x="7466498" y="2488948"/>
            <a:ext cx="451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foster a vibrant community of students and staff, where distinguished learning, impactful research, and creative thinking are shared with the world.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D1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8D0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2">
            <a:alphaModFix/>
          </a:blip>
          <a:srcRect b="9178" l="0" r="0" t="3148"/>
          <a:stretch/>
        </p:blipFill>
        <p:spPr>
          <a:xfrm>
            <a:off x="2724841" y="-1"/>
            <a:ext cx="5828811" cy="6858001"/>
          </a:xfrm>
          <a:prstGeom prst="rect">
            <a:avLst/>
          </a:prstGeom>
          <a:noFill/>
          <a:ln>
            <a:noFill/>
          </a:ln>
          <a:effectLst>
            <a:outerShdw blurRad="165100" sx="103000" rotWithShape="0" algn="tl" dir="2700000" dist="38100" sy="103000">
              <a:srgbClr val="000000">
                <a:alpha val="34509"/>
              </a:srgbClr>
            </a:outerShdw>
          </a:effectLst>
        </p:spPr>
      </p:pic>
      <p:sp>
        <p:nvSpPr>
          <p:cNvPr id="128" name="Google Shape;128;p10"/>
          <p:cNvSpPr txBox="1"/>
          <p:nvPr/>
        </p:nvSpPr>
        <p:spPr>
          <a:xfrm>
            <a:off x="8338280" y="2624313"/>
            <a:ext cx="35985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Medical Academies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Teaching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Irish-Language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Research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398405" y="381158"/>
            <a:ext cx="39393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Campuses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"/>
          <p:cNvSpPr txBox="1"/>
          <p:nvPr/>
        </p:nvSpPr>
        <p:spPr>
          <a:xfrm>
            <a:off x="4839292" y="4732515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Limerick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4692197" y="500767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6801846" y="3688213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Dublin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7524449" y="3737032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7202902" y="1137911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Belfast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7887594" y="116194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 txBox="1"/>
          <p:nvPr/>
        </p:nvSpPr>
        <p:spPr>
          <a:xfrm>
            <a:off x="4542221" y="3893712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69543" t="0"/>
          <a:stretch/>
        </p:blipFill>
        <p:spPr>
          <a:xfrm>
            <a:off x="4219636" y="3671015"/>
            <a:ext cx="314705" cy="319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0"/>
          <p:cNvGrpSpPr/>
          <p:nvPr/>
        </p:nvGrpSpPr>
        <p:grpSpPr>
          <a:xfrm>
            <a:off x="4114027" y="4135044"/>
            <a:ext cx="275572" cy="275572"/>
            <a:chOff x="4335701" y="3850853"/>
            <a:chExt cx="319800" cy="319800"/>
          </a:xfrm>
        </p:grpSpPr>
        <p:sp>
          <p:nvSpPr>
            <p:cNvPr id="139" name="Google Shape;139;p10"/>
            <p:cNvSpPr/>
            <p:nvPr/>
          </p:nvSpPr>
          <p:spPr>
            <a:xfrm>
              <a:off x="4335701" y="3850853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0" name="Google Shape;140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4384776" y="3881320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0"/>
          <p:cNvGrpSpPr/>
          <p:nvPr/>
        </p:nvGrpSpPr>
        <p:grpSpPr>
          <a:xfrm>
            <a:off x="4570240" y="3711806"/>
            <a:ext cx="249202" cy="249462"/>
            <a:chOff x="5235088" y="3530081"/>
            <a:chExt cx="289198" cy="289500"/>
          </a:xfrm>
        </p:grpSpPr>
        <p:sp>
          <p:nvSpPr>
            <p:cNvPr id="142" name="Google Shape;142;p10"/>
            <p:cNvSpPr/>
            <p:nvPr/>
          </p:nvSpPr>
          <p:spPr>
            <a:xfrm>
              <a:off x="5235986" y="3530081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" name="Google Shape;143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235088" y="3544831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0"/>
          <p:cNvGrpSpPr/>
          <p:nvPr/>
        </p:nvGrpSpPr>
        <p:grpSpPr>
          <a:xfrm>
            <a:off x="4416552" y="4854384"/>
            <a:ext cx="275730" cy="275730"/>
            <a:chOff x="5527990" y="3750678"/>
            <a:chExt cx="393900" cy="393900"/>
          </a:xfrm>
        </p:grpSpPr>
        <p:sp>
          <p:nvSpPr>
            <p:cNvPr id="145" name="Google Shape;145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" name="Google Shape;146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10"/>
          <p:cNvGrpSpPr/>
          <p:nvPr/>
        </p:nvGrpSpPr>
        <p:grpSpPr>
          <a:xfrm>
            <a:off x="5131479" y="3692611"/>
            <a:ext cx="275572" cy="275572"/>
            <a:chOff x="5777361" y="3530081"/>
            <a:chExt cx="319800" cy="319800"/>
          </a:xfrm>
        </p:grpSpPr>
        <p:sp>
          <p:nvSpPr>
            <p:cNvPr id="148" name="Google Shape;148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" name="Google Shape;149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10"/>
          <p:cNvGrpSpPr/>
          <p:nvPr/>
        </p:nvGrpSpPr>
        <p:grpSpPr>
          <a:xfrm>
            <a:off x="3331182" y="3554961"/>
            <a:ext cx="275572" cy="275572"/>
            <a:chOff x="3845349" y="3308812"/>
            <a:chExt cx="319800" cy="319800"/>
          </a:xfrm>
        </p:grpSpPr>
        <p:sp>
          <p:nvSpPr>
            <p:cNvPr id="151" name="Google Shape;151;p10"/>
            <p:cNvSpPr/>
            <p:nvPr/>
          </p:nvSpPr>
          <p:spPr>
            <a:xfrm>
              <a:off x="3845349" y="3308812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oogle Shape;152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3885150" y="3339279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0"/>
          <p:cNvGrpSpPr/>
          <p:nvPr/>
        </p:nvGrpSpPr>
        <p:grpSpPr>
          <a:xfrm>
            <a:off x="4819465" y="3114232"/>
            <a:ext cx="249202" cy="249462"/>
            <a:chOff x="5173661" y="3130180"/>
            <a:chExt cx="289198" cy="289500"/>
          </a:xfrm>
        </p:grpSpPr>
        <p:sp>
          <p:nvSpPr>
            <p:cNvPr id="154" name="Google Shape;154;p10"/>
            <p:cNvSpPr/>
            <p:nvPr/>
          </p:nvSpPr>
          <p:spPr>
            <a:xfrm>
              <a:off x="5174559" y="313018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5" name="Google Shape;155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73661" y="314493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p10"/>
          <p:cNvGrpSpPr/>
          <p:nvPr/>
        </p:nvGrpSpPr>
        <p:grpSpPr>
          <a:xfrm>
            <a:off x="3955803" y="2638860"/>
            <a:ext cx="249202" cy="249462"/>
            <a:chOff x="4400356" y="3054140"/>
            <a:chExt cx="289198" cy="289500"/>
          </a:xfrm>
        </p:grpSpPr>
        <p:sp>
          <p:nvSpPr>
            <p:cNvPr id="157" name="Google Shape;157;p10"/>
            <p:cNvSpPr/>
            <p:nvPr/>
          </p:nvSpPr>
          <p:spPr>
            <a:xfrm>
              <a:off x="4401254" y="305414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" name="Google Shape;158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4400356" y="306889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10"/>
          <p:cNvGrpSpPr/>
          <p:nvPr/>
        </p:nvGrpSpPr>
        <p:grpSpPr>
          <a:xfrm>
            <a:off x="4870202" y="1803558"/>
            <a:ext cx="249202" cy="249462"/>
            <a:chOff x="5135034" y="1860358"/>
            <a:chExt cx="289198" cy="289500"/>
          </a:xfrm>
        </p:grpSpPr>
        <p:sp>
          <p:nvSpPr>
            <p:cNvPr id="160" name="Google Shape;16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" name="Google Shape;161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0"/>
          <p:cNvGrpSpPr/>
          <p:nvPr/>
        </p:nvGrpSpPr>
        <p:grpSpPr>
          <a:xfrm>
            <a:off x="5154474" y="1879732"/>
            <a:ext cx="275572" cy="275572"/>
            <a:chOff x="5445656" y="1844640"/>
            <a:chExt cx="319800" cy="319800"/>
          </a:xfrm>
        </p:grpSpPr>
        <p:sp>
          <p:nvSpPr>
            <p:cNvPr id="163" name="Google Shape;163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4" name="Google Shape;164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10"/>
          <p:cNvGrpSpPr/>
          <p:nvPr/>
        </p:nvGrpSpPr>
        <p:grpSpPr>
          <a:xfrm>
            <a:off x="5642131" y="452941"/>
            <a:ext cx="249202" cy="249462"/>
            <a:chOff x="5938417" y="909357"/>
            <a:chExt cx="289198" cy="289500"/>
          </a:xfrm>
        </p:grpSpPr>
        <p:sp>
          <p:nvSpPr>
            <p:cNvPr id="166" name="Google Shape;166;p10"/>
            <p:cNvSpPr/>
            <p:nvPr/>
          </p:nvSpPr>
          <p:spPr>
            <a:xfrm>
              <a:off x="5939315" y="909357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" name="Google Shape;167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938417" y="924107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0"/>
          <p:cNvGrpSpPr/>
          <p:nvPr/>
        </p:nvGrpSpPr>
        <p:grpSpPr>
          <a:xfrm>
            <a:off x="3646853" y="3622031"/>
            <a:ext cx="225802" cy="345250"/>
            <a:chOff x="4824527" y="2832223"/>
            <a:chExt cx="262042" cy="400662"/>
          </a:xfrm>
        </p:grpSpPr>
        <p:sp>
          <p:nvSpPr>
            <p:cNvPr id="169" name="Google Shape;169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" name="Google Shape;170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1" name="Google Shape;171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2" name="Google Shape;172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74" name="Google Shape;174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5" name="Google Shape;175;p10"/>
          <p:cNvGrpSpPr/>
          <p:nvPr/>
        </p:nvGrpSpPr>
        <p:grpSpPr>
          <a:xfrm>
            <a:off x="3888220" y="3663577"/>
            <a:ext cx="225802" cy="345250"/>
            <a:chOff x="4824527" y="2832223"/>
            <a:chExt cx="262042" cy="400662"/>
          </a:xfrm>
        </p:grpSpPr>
        <p:sp>
          <p:nvSpPr>
            <p:cNvPr id="176" name="Google Shape;176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" name="Google Shape;177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8" name="Google Shape;178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9" name="Google Shape;179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1" name="Google Shape;181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2" name="Google Shape;182;p10"/>
          <p:cNvGrpSpPr/>
          <p:nvPr/>
        </p:nvGrpSpPr>
        <p:grpSpPr>
          <a:xfrm>
            <a:off x="5424410" y="168989"/>
            <a:ext cx="225802" cy="345250"/>
            <a:chOff x="4824527" y="2832223"/>
            <a:chExt cx="262042" cy="400662"/>
          </a:xfrm>
        </p:grpSpPr>
        <p:sp>
          <p:nvSpPr>
            <p:cNvPr id="183" name="Google Shape;18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18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85" name="Google Shape;18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86" name="Google Shape;18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8" name="Google Shape;188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9" name="Google Shape;189;p10"/>
          <p:cNvGrpSpPr/>
          <p:nvPr/>
        </p:nvGrpSpPr>
        <p:grpSpPr>
          <a:xfrm>
            <a:off x="8617572" y="2873457"/>
            <a:ext cx="289198" cy="289500"/>
            <a:chOff x="5135034" y="1860358"/>
            <a:chExt cx="289198" cy="289500"/>
          </a:xfrm>
        </p:grpSpPr>
        <p:sp>
          <p:nvSpPr>
            <p:cNvPr id="190" name="Google Shape;19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1" name="Google Shape;191;p10"/>
            <p:cNvPicPr preferRelativeResize="0"/>
            <p:nvPr/>
          </p:nvPicPr>
          <p:blipFill rotWithShape="1">
            <a:blip r:embed="rId7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10"/>
          <p:cNvGrpSpPr/>
          <p:nvPr/>
        </p:nvGrpSpPr>
        <p:grpSpPr>
          <a:xfrm>
            <a:off x="8636905" y="3872032"/>
            <a:ext cx="262042" cy="400662"/>
            <a:chOff x="4824527" y="2832223"/>
            <a:chExt cx="262042" cy="400662"/>
          </a:xfrm>
        </p:grpSpPr>
        <p:sp>
          <p:nvSpPr>
            <p:cNvPr id="193" name="Google Shape;19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" name="Google Shape;19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95" name="Google Shape;19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96" name="Google Shape;19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98" name="Google Shape;198;p10"/>
              <p:cNvPicPr preferRelativeResize="0"/>
              <p:nvPr/>
            </p:nvPicPr>
            <p:blipFill rotWithShape="1">
              <a:blip r:embed="rId8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9" name="Google Shape;199;p10"/>
          <p:cNvGrpSpPr/>
          <p:nvPr/>
        </p:nvGrpSpPr>
        <p:grpSpPr>
          <a:xfrm>
            <a:off x="8591759" y="3351127"/>
            <a:ext cx="319800" cy="319800"/>
            <a:chOff x="5445656" y="1844640"/>
            <a:chExt cx="319800" cy="319800"/>
          </a:xfrm>
        </p:grpSpPr>
        <p:sp>
          <p:nvSpPr>
            <p:cNvPr id="200" name="Google Shape;200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" name="Google Shape;201;p10"/>
            <p:cNvPicPr preferRelativeResize="0"/>
            <p:nvPr/>
          </p:nvPicPr>
          <p:blipFill rotWithShape="1">
            <a:blip r:embed="rId9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10"/>
          <p:cNvGrpSpPr/>
          <p:nvPr/>
        </p:nvGrpSpPr>
        <p:grpSpPr>
          <a:xfrm>
            <a:off x="8617572" y="4414352"/>
            <a:ext cx="319800" cy="319800"/>
            <a:chOff x="5777361" y="3530081"/>
            <a:chExt cx="319800" cy="319800"/>
          </a:xfrm>
        </p:grpSpPr>
        <p:sp>
          <p:nvSpPr>
            <p:cNvPr id="203" name="Google Shape;203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4" name="Google Shape;204;p10"/>
            <p:cNvPicPr preferRelativeResize="0"/>
            <p:nvPr/>
          </p:nvPicPr>
          <p:blipFill rotWithShape="1">
            <a:blip r:embed="rId9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10"/>
          <p:cNvGrpSpPr/>
          <p:nvPr/>
        </p:nvGrpSpPr>
        <p:grpSpPr>
          <a:xfrm>
            <a:off x="4839093" y="3675498"/>
            <a:ext cx="275730" cy="275730"/>
            <a:chOff x="5527990" y="3750678"/>
            <a:chExt cx="393900" cy="393900"/>
          </a:xfrm>
        </p:grpSpPr>
        <p:sp>
          <p:nvSpPr>
            <p:cNvPr id="206" name="Google Shape;206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3.jpg"/><Relationship Id="rId6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en.wikipedia.org/wiki/London" TargetMode="External"/><Relationship Id="rId4" Type="http://schemas.openxmlformats.org/officeDocument/2006/relationships/hyperlink" Target="https://www.wikidata.org/entity/Q84" TargetMode="External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wikidata.org/entity/Q84" TargetMode="External"/><Relationship Id="rId4" Type="http://schemas.openxmlformats.org/officeDocument/2006/relationships/hyperlink" Target="http://dbpedia.org/resource/London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/>
          <p:nvPr>
            <p:ph type="ctrTitle"/>
          </p:nvPr>
        </p:nvSpPr>
        <p:spPr>
          <a:xfrm>
            <a:off x="618900" y="2690400"/>
            <a:ext cx="54771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</a:pPr>
            <a:r>
              <a:rPr lang="en-IE" sz="3600">
                <a:latin typeface="Calibri"/>
                <a:ea typeface="Calibri"/>
                <a:cs typeface="Calibri"/>
                <a:sym typeface="Calibri"/>
              </a:rPr>
              <a:t>4. Knowledge Graph Schemas</a:t>
            </a:r>
            <a:endParaRPr i="0" sz="3600" u="none" cap="none" strike="noStrike">
              <a:solidFill>
                <a:srgbClr val="D9C49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4"/>
          <p:cNvSpPr txBox="1"/>
          <p:nvPr>
            <p:ph idx="1" type="subTitle"/>
          </p:nvPr>
        </p:nvSpPr>
        <p:spPr>
          <a:xfrm>
            <a:off x="7760250" y="4025050"/>
            <a:ext cx="43758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John P. McCrae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CT5166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Closed World Assumption</a:t>
            </a:r>
            <a:endParaRPr/>
          </a:p>
        </p:txBody>
      </p:sp>
      <p:sp>
        <p:nvSpPr>
          <p:cNvPr id="384" name="Google Shape;384;p2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Opposite is the closed world assumption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IE"/>
              <a:t>Negation by Failure</a:t>
            </a:r>
            <a:r>
              <a:rPr lang="en-IE"/>
              <a:t>: Everything that we can’t infer from the graph is not true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Under OWA, we would have to have a statement for every city that it has no airport!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Rule Summary</a:t>
            </a:r>
            <a:endParaRPr/>
          </a:p>
        </p:txBody>
      </p:sp>
      <p:graphicFrame>
        <p:nvGraphicFramePr>
          <p:cNvPr id="391" name="Google Shape;391;p24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{A0E3F9C0-C995-45FE-8335-6937D3A0CB99}</a:tableStyleId>
              </a:tblPr>
              <a:tblGrid>
                <a:gridCol w="2166800"/>
                <a:gridCol w="46912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y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y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subClassOf</a:t>
                      </a: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subClassOf</a:t>
                      </a: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y</a:t>
                      </a:r>
                      <a:r>
                        <a:rPr lang="en-IE"/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y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subClassOf</a:t>
                      </a: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subClassOf</a:t>
                      </a: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p y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p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subPropertyOf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q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q y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subPropertyOf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y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y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subPropertyOf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subProperty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p y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p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domain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p y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p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range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y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2" name="Google Shape;392;p24"/>
          <p:cNvSpPr/>
          <p:nvPr/>
        </p:nvSpPr>
        <p:spPr>
          <a:xfrm>
            <a:off x="5983800" y="2544963"/>
            <a:ext cx="1019100" cy="222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4"/>
          <p:cNvSpPr/>
          <p:nvPr/>
        </p:nvSpPr>
        <p:spPr>
          <a:xfrm>
            <a:off x="8115525" y="5338675"/>
            <a:ext cx="3375300" cy="1374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RDF Schema has 7 other rules related to default typing and reflexivity.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5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Task</a:t>
            </a:r>
            <a:endParaRPr/>
          </a:p>
        </p:txBody>
      </p:sp>
      <p:sp>
        <p:nvSpPr>
          <p:cNvPr id="400" name="Google Shape;400;p25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How many triples can you infer from this file?</a:t>
            </a:r>
            <a:endParaRPr/>
          </a:p>
        </p:txBody>
      </p:sp>
      <p:sp>
        <p:nvSpPr>
          <p:cNvPr id="401" name="Google Shape;401;p25"/>
          <p:cNvSpPr/>
          <p:nvPr/>
        </p:nvSpPr>
        <p:spPr>
          <a:xfrm>
            <a:off x="141200" y="131100"/>
            <a:ext cx="6864900" cy="665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Roboto Mono"/>
                <a:ea typeface="Roboto Mono"/>
                <a:cs typeface="Roboto Mono"/>
                <a:sym typeface="Roboto Mono"/>
              </a:rPr>
              <a:t>:Fruit rdfs:subclassOf :Food .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Roboto Mono"/>
                <a:ea typeface="Roboto Mono"/>
                <a:cs typeface="Roboto Mono"/>
                <a:sym typeface="Roboto Mono"/>
              </a:rPr>
              <a:t>:Food rdfs:subclassOf :Thing .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Roboto Mono"/>
                <a:ea typeface="Roboto Mono"/>
                <a:cs typeface="Roboto Mono"/>
                <a:sym typeface="Roboto Mono"/>
              </a:rPr>
              <a:t>:topping rdfs:subPropertyOf :contains ;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Roboto Mono"/>
                <a:ea typeface="Roboto Mono"/>
                <a:cs typeface="Roboto Mono"/>
                <a:sym typeface="Roboto Mono"/>
              </a:rPr>
              <a:t>  rdfs:domain :Food ;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Roboto Mono"/>
                <a:ea typeface="Roboto Mono"/>
                <a:cs typeface="Roboto Mono"/>
                <a:sym typeface="Roboto Mono"/>
              </a:rPr>
              <a:t>  rdfs:range :Food .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Roboto Mono"/>
                <a:ea typeface="Roboto Mono"/>
                <a:cs typeface="Roboto Mono"/>
                <a:sym typeface="Roboto Mono"/>
              </a:rPr>
              <a:t>:contains rdfs:range :Ingredient .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Roboto Mono"/>
                <a:ea typeface="Roboto Mono"/>
                <a:cs typeface="Roboto Mono"/>
                <a:sym typeface="Roboto Mono"/>
              </a:rPr>
              <a:t>:Tomato a :Fruit .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Roboto Mono"/>
                <a:ea typeface="Roboto Mono"/>
                <a:cs typeface="Roboto Mono"/>
                <a:sym typeface="Roboto Mono"/>
              </a:rPr>
              <a:t>:Pizza :topping :Tomato .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6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Shapes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Validation</a:t>
            </a:r>
            <a:endParaRPr/>
          </a:p>
        </p:txBody>
      </p:sp>
      <p:sp>
        <p:nvSpPr>
          <p:cNvPr id="414" name="Google Shape;414;p27"/>
          <p:cNvSpPr/>
          <p:nvPr/>
        </p:nvSpPr>
        <p:spPr>
          <a:xfrm>
            <a:off x="1112625" y="1916675"/>
            <a:ext cx="5301300" cy="1093800"/>
          </a:xfrm>
          <a:prstGeom prst="ellipse">
            <a:avLst/>
          </a:prstGeom>
          <a:solidFill>
            <a:srgbClr val="14914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Schemas*</a:t>
            </a:r>
            <a:r>
              <a:rPr lang="en-I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cannot fail so cannot detect errors in graph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7"/>
          <p:cNvSpPr/>
          <p:nvPr/>
        </p:nvSpPr>
        <p:spPr>
          <a:xfrm>
            <a:off x="4272800" y="6152100"/>
            <a:ext cx="5806200" cy="46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*RDF Schemas can’t fail, XML schemas are more like shapes</a:t>
            </a:r>
            <a:endParaRPr/>
          </a:p>
        </p:txBody>
      </p:sp>
      <p:sp>
        <p:nvSpPr>
          <p:cNvPr id="416" name="Google Shape;416;p27"/>
          <p:cNvSpPr/>
          <p:nvPr/>
        </p:nvSpPr>
        <p:spPr>
          <a:xfrm>
            <a:off x="5285400" y="3153650"/>
            <a:ext cx="5301300" cy="1093800"/>
          </a:xfrm>
          <a:prstGeom prst="ellipse">
            <a:avLst/>
          </a:prstGeom>
          <a:solidFill>
            <a:srgbClr val="14914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do want to validate our graphs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7"/>
          <p:cNvSpPr/>
          <p:nvPr/>
        </p:nvSpPr>
        <p:spPr>
          <a:xfrm>
            <a:off x="1305250" y="4521525"/>
            <a:ext cx="5301300" cy="1093800"/>
          </a:xfrm>
          <a:prstGeom prst="ellipse">
            <a:avLst/>
          </a:prstGeom>
          <a:solidFill>
            <a:srgbClr val="14914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Graph shapes can also allow us to make assumptions about data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Shapes</a:t>
            </a: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4768350" y="1869925"/>
            <a:ext cx="2262600" cy="60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Location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8"/>
          <p:cNvSpPr/>
          <p:nvPr/>
        </p:nvSpPr>
        <p:spPr>
          <a:xfrm>
            <a:off x="4768350" y="2477725"/>
            <a:ext cx="2262600" cy="60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lat : float </a:t>
            </a:r>
            <a:r>
              <a:rPr lang="en-I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[0..1]</a:t>
            </a:r>
            <a:endParaRPr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long : float </a:t>
            </a:r>
            <a:r>
              <a:rPr lang="en-I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[0..1]</a:t>
            </a:r>
            <a:endParaRPr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8"/>
          <p:cNvSpPr/>
          <p:nvPr/>
        </p:nvSpPr>
        <p:spPr>
          <a:xfrm>
            <a:off x="2798375" y="3817450"/>
            <a:ext cx="2262600" cy="60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Airport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2798375" y="4425250"/>
            <a:ext cx="2262600" cy="60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iataCode : string </a:t>
            </a:r>
            <a:r>
              <a:rPr lang="en-I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[1..1]</a:t>
            </a:r>
            <a:endParaRPr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6937950" y="3817450"/>
            <a:ext cx="2262600" cy="60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City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8"/>
          <p:cNvSpPr/>
          <p:nvPr/>
        </p:nvSpPr>
        <p:spPr>
          <a:xfrm>
            <a:off x="6937950" y="4425250"/>
            <a:ext cx="2262600" cy="60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population : int</a:t>
            </a:r>
            <a:r>
              <a:rPr lang="en-IE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&gt; 0 [0..1]</a:t>
            </a:r>
            <a:endParaRPr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0" name="Google Shape;430;p28"/>
          <p:cNvCxnSpPr>
            <a:stCxn id="426" idx="0"/>
            <a:endCxn id="425" idx="2"/>
          </p:cNvCxnSpPr>
          <p:nvPr/>
        </p:nvCxnSpPr>
        <p:spPr>
          <a:xfrm rot="-5400000">
            <a:off x="4548725" y="2466400"/>
            <a:ext cx="732000" cy="19701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28"/>
          <p:cNvCxnSpPr>
            <a:stCxn id="428" idx="0"/>
            <a:endCxn id="425" idx="2"/>
          </p:cNvCxnSpPr>
          <p:nvPr/>
        </p:nvCxnSpPr>
        <p:spPr>
          <a:xfrm flipH="1" rot="5400000">
            <a:off x="6618450" y="2366650"/>
            <a:ext cx="732000" cy="21696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28"/>
          <p:cNvSpPr txBox="1"/>
          <p:nvPr/>
        </p:nvSpPr>
        <p:spPr>
          <a:xfrm>
            <a:off x="7489100" y="2945150"/>
            <a:ext cx="94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type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3" name="Google Shape;433;p28"/>
          <p:cNvCxnSpPr>
            <a:stCxn id="427" idx="3"/>
            <a:endCxn id="429" idx="1"/>
          </p:cNvCxnSpPr>
          <p:nvPr/>
        </p:nvCxnSpPr>
        <p:spPr>
          <a:xfrm>
            <a:off x="5060975" y="4729150"/>
            <a:ext cx="187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4" name="Google Shape;434;p28"/>
          <p:cNvSpPr txBox="1"/>
          <p:nvPr/>
        </p:nvSpPr>
        <p:spPr>
          <a:xfrm>
            <a:off x="5188805" y="4282750"/>
            <a:ext cx="181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airportOf </a:t>
            </a:r>
            <a:r>
              <a:rPr lang="en-I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[1..1]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2047575" y="1916675"/>
            <a:ext cx="1814400" cy="80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Cardinality and list of properties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6" name="Google Shape;436;p28"/>
          <p:cNvCxnSpPr>
            <a:stCxn id="435" idx="3"/>
          </p:cNvCxnSpPr>
          <p:nvPr/>
        </p:nvCxnSpPr>
        <p:spPr>
          <a:xfrm>
            <a:off x="3861975" y="2318675"/>
            <a:ext cx="1261800" cy="33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37" name="Google Shape;437;p28"/>
          <p:cNvSpPr/>
          <p:nvPr/>
        </p:nvSpPr>
        <p:spPr>
          <a:xfrm>
            <a:off x="3462200" y="5587425"/>
            <a:ext cx="1814400" cy="80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Mandatory Properties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8" name="Google Shape;438;p28"/>
          <p:cNvCxnSpPr/>
          <p:nvPr/>
        </p:nvCxnSpPr>
        <p:spPr>
          <a:xfrm rot="10800000">
            <a:off x="4076600" y="4871325"/>
            <a:ext cx="292800" cy="71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28"/>
          <p:cNvCxnSpPr>
            <a:stCxn id="437" idx="0"/>
          </p:cNvCxnSpPr>
          <p:nvPr/>
        </p:nvCxnSpPr>
        <p:spPr>
          <a:xfrm flipH="1" rot="10800000">
            <a:off x="4369400" y="4674825"/>
            <a:ext cx="1268400" cy="91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40" name="Google Shape;440;p28"/>
          <p:cNvSpPr/>
          <p:nvPr/>
        </p:nvSpPr>
        <p:spPr>
          <a:xfrm>
            <a:off x="7906100" y="5587425"/>
            <a:ext cx="1814400" cy="80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Optional Properties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1" name="Google Shape;441;p28"/>
          <p:cNvCxnSpPr>
            <a:stCxn id="440" idx="0"/>
          </p:cNvCxnSpPr>
          <p:nvPr/>
        </p:nvCxnSpPr>
        <p:spPr>
          <a:xfrm rot="10800000">
            <a:off x="8405300" y="4899225"/>
            <a:ext cx="408000" cy="68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Closed and Open Shapes</a:t>
            </a:r>
            <a:endParaRPr/>
          </a:p>
        </p:txBody>
      </p:sp>
      <p:sp>
        <p:nvSpPr>
          <p:cNvPr id="448" name="Google Shape;448;p29"/>
          <p:cNvSpPr/>
          <p:nvPr/>
        </p:nvSpPr>
        <p:spPr>
          <a:xfrm>
            <a:off x="2018150" y="2169150"/>
            <a:ext cx="2318700" cy="211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Closed: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All properties of the class are listed in the shape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9"/>
          <p:cNvSpPr/>
          <p:nvPr/>
        </p:nvSpPr>
        <p:spPr>
          <a:xfrm>
            <a:off x="7855150" y="2241675"/>
            <a:ext cx="2318700" cy="2112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Open</a:t>
            </a: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Extra properties can be added without failing validation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9"/>
          <p:cNvSpPr/>
          <p:nvPr/>
        </p:nvSpPr>
        <p:spPr>
          <a:xfrm>
            <a:off x="4296150" y="4777725"/>
            <a:ext cx="3599700" cy="11034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Mixed: Class are declared as either open or closed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Shape Notation</a:t>
            </a:r>
            <a:endParaRPr/>
          </a:p>
        </p:txBody>
      </p:sp>
      <p:sp>
        <p:nvSpPr>
          <p:cNvPr id="457" name="Google Shape;457;p30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 shape is: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⊤						True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𝚫</a:t>
            </a:r>
            <a:r>
              <a:rPr baseline="-25000" lang="en-IE"/>
              <a:t>N</a:t>
            </a:r>
            <a:r>
              <a:rPr lang="en-IE"/>
              <a:t>						The node is a member of 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𝚿</a:t>
            </a:r>
            <a:r>
              <a:rPr baseline="-25000" lang="en-IE"/>
              <a:t>cond</a:t>
            </a:r>
            <a:r>
              <a:rPr lang="en-IE"/>
              <a:t>					Some boolean condition holds (e.g., &gt; 0)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𝜑</a:t>
            </a:r>
            <a:r>
              <a:rPr baseline="-25000" lang="en-IE"/>
              <a:t>1</a:t>
            </a:r>
            <a:r>
              <a:rPr lang="en-IE"/>
              <a:t>∧ </a:t>
            </a:r>
            <a:r>
              <a:rPr lang="en-IE"/>
              <a:t>𝜑</a:t>
            </a:r>
            <a:r>
              <a:rPr baseline="-25000" lang="en-IE"/>
              <a:t>2</a:t>
            </a:r>
            <a:r>
              <a:rPr lang="en-IE"/>
              <a:t>				Both 𝜑</a:t>
            </a:r>
            <a:r>
              <a:rPr baseline="-25000" lang="en-IE"/>
              <a:t>1</a:t>
            </a:r>
            <a:r>
              <a:rPr lang="en-IE"/>
              <a:t> and 𝜑</a:t>
            </a:r>
            <a:r>
              <a:rPr baseline="-25000" lang="en-IE"/>
              <a:t>2</a:t>
            </a:r>
            <a:r>
              <a:rPr lang="en-IE"/>
              <a:t> hold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¬𝜑						𝜑 does not hold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→</a:t>
            </a:r>
            <a:r>
              <a:rPr baseline="30000" lang="en-IE"/>
              <a:t>p</a:t>
            </a:r>
            <a:r>
              <a:rPr baseline="-25000" lang="en-IE"/>
              <a:t>𝜑</a:t>
            </a:r>
            <a:r>
              <a:rPr lang="en-IE"/>
              <a:t>{</a:t>
            </a:r>
            <a:r>
              <a:rPr i="1" lang="en-IE"/>
              <a:t>min, max</a:t>
            </a:r>
            <a:r>
              <a:rPr lang="en-IE"/>
              <a:t>}		Between min and max edges of type </a:t>
            </a:r>
            <a:r>
              <a:rPr i="1" lang="en-IE"/>
              <a:t>p</a:t>
            </a:r>
            <a:r>
              <a:rPr lang="en-IE"/>
              <a:t>, whose</a:t>
            </a:r>
            <a:br>
              <a:rPr lang="en-IE"/>
            </a:br>
            <a:r>
              <a:rPr lang="en-IE"/>
              <a:t>						objects satisfy 𝜑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Example in shape notation</a:t>
            </a:r>
            <a:endParaRPr/>
          </a:p>
        </p:txBody>
      </p:sp>
      <p:sp>
        <p:nvSpPr>
          <p:cNvPr id="464" name="Google Shape;464;p31"/>
          <p:cNvSpPr/>
          <p:nvPr/>
        </p:nvSpPr>
        <p:spPr>
          <a:xfrm>
            <a:off x="7479750" y="140250"/>
            <a:ext cx="2262600" cy="60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Location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1"/>
          <p:cNvSpPr/>
          <p:nvPr/>
        </p:nvSpPr>
        <p:spPr>
          <a:xfrm>
            <a:off x="7479750" y="748050"/>
            <a:ext cx="2262600" cy="60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lat : float </a:t>
            </a:r>
            <a:r>
              <a:rPr lang="en-I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[0..1]</a:t>
            </a:r>
            <a:endParaRPr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long : float </a:t>
            </a:r>
            <a:r>
              <a:rPr lang="en-I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[0..1]</a:t>
            </a:r>
            <a:endParaRPr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1"/>
          <p:cNvSpPr/>
          <p:nvPr/>
        </p:nvSpPr>
        <p:spPr>
          <a:xfrm>
            <a:off x="5509775" y="2087775"/>
            <a:ext cx="2262600" cy="60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Airport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1"/>
          <p:cNvSpPr/>
          <p:nvPr/>
        </p:nvSpPr>
        <p:spPr>
          <a:xfrm>
            <a:off x="5509775" y="2695575"/>
            <a:ext cx="2262600" cy="60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iataCode : string </a:t>
            </a:r>
            <a:r>
              <a:rPr lang="en-I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[1..1]</a:t>
            </a:r>
            <a:endParaRPr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1"/>
          <p:cNvSpPr/>
          <p:nvPr/>
        </p:nvSpPr>
        <p:spPr>
          <a:xfrm>
            <a:off x="9649350" y="2087775"/>
            <a:ext cx="2262600" cy="60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City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1"/>
          <p:cNvSpPr/>
          <p:nvPr/>
        </p:nvSpPr>
        <p:spPr>
          <a:xfrm>
            <a:off x="9649350" y="2695575"/>
            <a:ext cx="2262600" cy="60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population : int </a:t>
            </a:r>
            <a:r>
              <a:rPr lang="en-I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&gt; 0 [0..1]</a:t>
            </a:r>
            <a:endParaRPr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0" name="Google Shape;470;p31"/>
          <p:cNvCxnSpPr>
            <a:stCxn id="466" idx="0"/>
            <a:endCxn id="465" idx="2"/>
          </p:cNvCxnSpPr>
          <p:nvPr/>
        </p:nvCxnSpPr>
        <p:spPr>
          <a:xfrm rot="-5400000">
            <a:off x="7260125" y="736725"/>
            <a:ext cx="732000" cy="19701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31"/>
          <p:cNvCxnSpPr>
            <a:stCxn id="468" idx="0"/>
            <a:endCxn id="465" idx="2"/>
          </p:cNvCxnSpPr>
          <p:nvPr/>
        </p:nvCxnSpPr>
        <p:spPr>
          <a:xfrm flipH="1" rot="5400000">
            <a:off x="9329850" y="636975"/>
            <a:ext cx="732000" cy="21696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31"/>
          <p:cNvSpPr txBox="1"/>
          <p:nvPr/>
        </p:nvSpPr>
        <p:spPr>
          <a:xfrm>
            <a:off x="10200500" y="1215475"/>
            <a:ext cx="94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type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3" name="Google Shape;473;p31"/>
          <p:cNvCxnSpPr>
            <a:stCxn id="467" idx="3"/>
            <a:endCxn id="469" idx="1"/>
          </p:cNvCxnSpPr>
          <p:nvPr/>
        </p:nvCxnSpPr>
        <p:spPr>
          <a:xfrm>
            <a:off x="7772375" y="2999475"/>
            <a:ext cx="187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4" name="Google Shape;474;p31"/>
          <p:cNvSpPr txBox="1"/>
          <p:nvPr/>
        </p:nvSpPr>
        <p:spPr>
          <a:xfrm>
            <a:off x="7900205" y="2553075"/>
            <a:ext cx="181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airportOf </a:t>
            </a:r>
            <a:r>
              <a:rPr lang="en-I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[1..1]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1"/>
          <p:cNvSpPr txBox="1"/>
          <p:nvPr/>
        </p:nvSpPr>
        <p:spPr>
          <a:xfrm>
            <a:off x="963025" y="3599625"/>
            <a:ext cx="10182000" cy="18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100">
                <a:latin typeface="Calibri"/>
                <a:ea typeface="Calibri"/>
                <a:cs typeface="Calibri"/>
                <a:sym typeface="Calibri"/>
              </a:rPr>
              <a:t>Location ↦ →</a:t>
            </a:r>
            <a:r>
              <a:rPr baseline="30000" lang="en-IE" sz="3100">
                <a:latin typeface="Calibri"/>
                <a:ea typeface="Calibri"/>
                <a:cs typeface="Calibri"/>
                <a:sym typeface="Calibri"/>
              </a:rPr>
              <a:t>lat</a:t>
            </a:r>
            <a:r>
              <a:rPr baseline="-25000" lang="en-IE" sz="3100">
                <a:latin typeface="Calibri"/>
                <a:ea typeface="Calibri"/>
                <a:cs typeface="Calibri"/>
                <a:sym typeface="Calibri"/>
              </a:rPr>
              <a:t>float</a:t>
            </a:r>
            <a:r>
              <a:rPr lang="en-IE" sz="3100">
                <a:latin typeface="Calibri"/>
                <a:ea typeface="Calibri"/>
                <a:cs typeface="Calibri"/>
                <a:sym typeface="Calibri"/>
              </a:rPr>
              <a:t> {0, 1} ∧ </a:t>
            </a:r>
            <a:r>
              <a:rPr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r>
              <a:rPr baseline="30000"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</a:t>
            </a:r>
            <a:r>
              <a:rPr baseline="-25000"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float</a:t>
            </a:r>
            <a:r>
              <a:rPr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{0, 1}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Airport ↦ →</a:t>
            </a:r>
            <a:r>
              <a:rPr baseline="30000"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iataCode</a:t>
            </a:r>
            <a:r>
              <a:rPr baseline="-25000"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</a:t>
            </a:r>
            <a:r>
              <a:rPr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{1, 1} ∧ →</a:t>
            </a:r>
            <a:r>
              <a:rPr baseline="30000"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airportOf</a:t>
            </a:r>
            <a:r>
              <a:rPr baseline="-25000"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City</a:t>
            </a:r>
            <a:r>
              <a:rPr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{1, 1}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City ↦ →</a:t>
            </a:r>
            <a:r>
              <a:rPr baseline="30000"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</a:t>
            </a:r>
            <a:r>
              <a:rPr baseline="-25000"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(int ∧ &gt; 0) </a:t>
            </a:r>
            <a:r>
              <a:rPr lang="en-IE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{0, 1}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Shape evaluation</a:t>
            </a:r>
            <a:endParaRPr/>
          </a:p>
        </p:txBody>
      </p:sp>
      <p:sp>
        <p:nvSpPr>
          <p:cNvPr id="482" name="Google Shape;482;p32"/>
          <p:cNvSpPr txBox="1"/>
          <p:nvPr>
            <p:ph idx="1" type="body"/>
          </p:nvPr>
        </p:nvSpPr>
        <p:spPr>
          <a:xfrm>
            <a:off x="838200" y="1542700"/>
            <a:ext cx="10515600" cy="40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can evaluate directed edge-labelled graph </a:t>
            </a:r>
            <a:r>
              <a:rPr i="1" lang="en-IE"/>
              <a:t>G = (V, E, L) </a:t>
            </a:r>
            <a:r>
              <a:rPr lang="en-IE"/>
              <a:t>for a node </a:t>
            </a:r>
            <a:br>
              <a:rPr lang="en-IE"/>
            </a:br>
            <a:r>
              <a:rPr i="1" lang="en-IE"/>
              <a:t>v ∈ V </a:t>
            </a:r>
            <a:r>
              <a:rPr lang="en-IE"/>
              <a:t>as follows: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[</a:t>
            </a:r>
            <a:r>
              <a:rPr lang="en-IE"/>
              <a:t>⊤]</a:t>
            </a:r>
            <a:r>
              <a:rPr baseline="30000" lang="en-IE"/>
              <a:t>G,v</a:t>
            </a:r>
            <a:r>
              <a:rPr lang="en-IE"/>
              <a:t>					= 1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[𝚫</a:t>
            </a:r>
            <a:r>
              <a:rPr baseline="-25000" lang="en-IE"/>
              <a:t>N</a:t>
            </a:r>
            <a:r>
              <a:rPr lang="en-IE"/>
              <a:t>]</a:t>
            </a:r>
            <a:r>
              <a:rPr baseline="30000" lang="en-IE"/>
              <a:t>G,v</a:t>
            </a:r>
            <a:r>
              <a:rPr lang="en-IE"/>
              <a:t>				= 1 iff v </a:t>
            </a:r>
            <a:r>
              <a:rPr i="1" lang="en-IE"/>
              <a:t>∈ 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[𝚿</a:t>
            </a:r>
            <a:r>
              <a:rPr baseline="-25000" lang="en-IE"/>
              <a:t>cond</a:t>
            </a:r>
            <a:r>
              <a:rPr lang="en-IE"/>
              <a:t>]</a:t>
            </a:r>
            <a:r>
              <a:rPr baseline="30000" lang="en-IE"/>
              <a:t>G,v</a:t>
            </a:r>
            <a:r>
              <a:rPr lang="en-IE"/>
              <a:t>				= cond(v)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[𝜑</a:t>
            </a:r>
            <a:r>
              <a:rPr baseline="-25000" lang="en-IE"/>
              <a:t>1</a:t>
            </a:r>
            <a:r>
              <a:rPr lang="en-IE"/>
              <a:t>∧ 𝜑</a:t>
            </a:r>
            <a:r>
              <a:rPr baseline="-25000" lang="en-IE"/>
              <a:t>2</a:t>
            </a:r>
            <a:r>
              <a:rPr lang="en-IE"/>
              <a:t>]</a:t>
            </a:r>
            <a:r>
              <a:rPr baseline="30000" lang="en-IE"/>
              <a:t>G,v</a:t>
            </a:r>
            <a:r>
              <a:rPr lang="en-IE"/>
              <a:t>			= min([𝜑</a:t>
            </a:r>
            <a:r>
              <a:rPr baseline="-25000" lang="en-IE"/>
              <a:t>1</a:t>
            </a:r>
            <a:r>
              <a:rPr lang="en-IE"/>
              <a:t>]</a:t>
            </a:r>
            <a:r>
              <a:rPr baseline="30000" lang="en-IE"/>
              <a:t>G,v</a:t>
            </a:r>
            <a:r>
              <a:rPr lang="en-IE"/>
              <a:t>,  [𝜑</a:t>
            </a:r>
            <a:r>
              <a:rPr baseline="-25000" lang="en-IE"/>
              <a:t>2</a:t>
            </a:r>
            <a:r>
              <a:rPr lang="en-IE"/>
              <a:t>]</a:t>
            </a:r>
            <a:r>
              <a:rPr baseline="30000" lang="en-IE"/>
              <a:t>G,v</a:t>
            </a:r>
            <a:r>
              <a:rPr lang="en-IE"/>
              <a:t>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[¬𝜑]</a:t>
            </a:r>
            <a:r>
              <a:rPr baseline="30000" lang="en-IE"/>
              <a:t>G,v</a:t>
            </a:r>
            <a:r>
              <a:rPr lang="en-IE"/>
              <a:t>				= 1 - [𝜑]</a:t>
            </a:r>
            <a:r>
              <a:rPr baseline="30000" lang="en-IE"/>
              <a:t>G,v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[→</a:t>
            </a:r>
            <a:r>
              <a:rPr baseline="30000" lang="en-IE"/>
              <a:t>p</a:t>
            </a:r>
            <a:r>
              <a:rPr baseline="-25000" lang="en-IE"/>
              <a:t>𝜑</a:t>
            </a:r>
            <a:r>
              <a:rPr lang="en-IE"/>
              <a:t>{</a:t>
            </a:r>
            <a:r>
              <a:rPr i="1" lang="en-IE"/>
              <a:t>min, max</a:t>
            </a:r>
            <a:r>
              <a:rPr lang="en-IE"/>
              <a:t>}]</a:t>
            </a:r>
            <a:r>
              <a:rPr baseline="30000" lang="en-IE"/>
              <a:t>G,v</a:t>
            </a:r>
            <a:r>
              <a:rPr lang="en-IE"/>
              <a:t>	= </a:t>
            </a:r>
            <a:r>
              <a:rPr i="1" lang="en-IE"/>
              <a:t>min</a:t>
            </a:r>
            <a:r>
              <a:rPr lang="en-IE"/>
              <a:t> ≤ |{(</a:t>
            </a:r>
            <a:r>
              <a:rPr i="1" lang="en-IE"/>
              <a:t>v, p, u</a:t>
            </a:r>
            <a:r>
              <a:rPr lang="en-IE"/>
              <a:t>) </a:t>
            </a:r>
            <a:r>
              <a:rPr i="1" lang="en-IE"/>
              <a:t>∈ E</a:t>
            </a:r>
            <a:r>
              <a:rPr lang="en-IE"/>
              <a:t>| [𝜑]</a:t>
            </a:r>
            <a:r>
              <a:rPr baseline="30000" lang="en-IE"/>
              <a:t>G,u </a:t>
            </a:r>
            <a:r>
              <a:rPr lang="en-IE"/>
              <a:t>= 1}| ≤ </a:t>
            </a:r>
            <a:r>
              <a:rPr i="1" lang="en-IE"/>
              <a:t>max</a:t>
            </a:r>
            <a:endParaRPr i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 </a:t>
            </a:r>
            <a:r>
              <a:rPr b="1" lang="en-IE"/>
              <a:t>valid graph</a:t>
            </a:r>
            <a:r>
              <a:rPr b="1" i="1" lang="en-IE"/>
              <a:t> </a:t>
            </a:r>
            <a:r>
              <a:rPr lang="en-IE"/>
              <a:t>is one where all shapes evaluate to 1 for all nodes of the matching type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Course structure</a:t>
            </a:r>
            <a:endParaRPr/>
          </a:p>
        </p:txBody>
      </p:sp>
      <p:graphicFrame>
        <p:nvGraphicFramePr>
          <p:cNvPr id="245" name="Google Shape;245;p15"/>
          <p:cNvGraphicFramePr/>
          <p:nvPr/>
        </p:nvGraphicFramePr>
        <p:xfrm>
          <a:off x="952500" y="20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{A0E3F9C0-C995-45FE-8335-6937D3A0CB99}</a:tableStyleId>
              </a:tblPr>
              <a:tblGrid>
                <a:gridCol w="1100200"/>
                <a:gridCol w="4043300"/>
                <a:gridCol w="1146475"/>
                <a:gridCol w="3997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9th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Introduction to Knowledge Graphs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21st Oct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>
                          <a:solidFill>
                            <a:schemeClr val="dk1"/>
                          </a:solidFill>
                        </a:rPr>
                        <a:t>Inductive reasoning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16th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Models for Knowledge Graphs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28th Oct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KG Creation (no lab on Monday)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23rd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Querying and Serialization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4th Nov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KG Alignment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30th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/>
                        <a:t>Schemas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11th Nov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Publishing and Linked Open Data</a:t>
                      </a:r>
                      <a:endParaRPr i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7th Oct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Deductive reasoning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18th Nov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Linguistic Linked Open Data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14th Oct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/>
                        <a:t>No Lecture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25th Nov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Enterprise Knowledge Graphs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3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Task</a:t>
            </a:r>
            <a:endParaRPr/>
          </a:p>
        </p:txBody>
      </p:sp>
      <p:sp>
        <p:nvSpPr>
          <p:cNvPr id="489" name="Google Shape;489;p33"/>
          <p:cNvSpPr txBox="1"/>
          <p:nvPr>
            <p:ph idx="1" type="subTitle"/>
          </p:nvPr>
        </p:nvSpPr>
        <p:spPr>
          <a:xfrm>
            <a:off x="6815550" y="2412225"/>
            <a:ext cx="5126100" cy="4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Model the following scenario with shapes: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 university with students and teachers and classes. </a:t>
            </a:r>
            <a:br>
              <a:rPr lang="en-IE"/>
            </a:br>
            <a:r>
              <a:rPr lang="en-IE"/>
              <a:t>Teachers and students take classes </a:t>
            </a:r>
            <a:br>
              <a:rPr lang="en-IE"/>
            </a:br>
            <a:r>
              <a:rPr lang="en-IE"/>
              <a:t>Students have a school year.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Classes have students and teachers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Solution</a:t>
            </a:r>
            <a:endParaRPr/>
          </a:p>
        </p:txBody>
      </p:sp>
      <p:sp>
        <p:nvSpPr>
          <p:cNvPr id="496" name="Google Shape;496;p34"/>
          <p:cNvSpPr/>
          <p:nvPr/>
        </p:nvSpPr>
        <p:spPr>
          <a:xfrm>
            <a:off x="1458575" y="3880125"/>
            <a:ext cx="2262600" cy="60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Student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4"/>
          <p:cNvSpPr/>
          <p:nvPr/>
        </p:nvSpPr>
        <p:spPr>
          <a:xfrm>
            <a:off x="1458575" y="4487925"/>
            <a:ext cx="2262600" cy="60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year: int </a:t>
            </a:r>
            <a:r>
              <a:rPr lang="en-I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≥</a:t>
            </a:r>
            <a:r>
              <a:rPr lang="en-IE">
                <a:latin typeface="Calibri"/>
                <a:ea typeface="Calibri"/>
                <a:cs typeface="Calibri"/>
                <a:sym typeface="Calibri"/>
              </a:rPr>
              <a:t> 1 ∧ ≤ 4 [1..1] </a:t>
            </a:r>
            <a:endParaRPr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4"/>
          <p:cNvSpPr/>
          <p:nvPr/>
        </p:nvSpPr>
        <p:spPr>
          <a:xfrm>
            <a:off x="4724425" y="4179325"/>
            <a:ext cx="2262600" cy="60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Teacher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4"/>
          <p:cNvSpPr/>
          <p:nvPr/>
        </p:nvSpPr>
        <p:spPr>
          <a:xfrm>
            <a:off x="3324775" y="5696775"/>
            <a:ext cx="2262600" cy="60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Class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34"/>
          <p:cNvSpPr/>
          <p:nvPr/>
        </p:nvSpPr>
        <p:spPr>
          <a:xfrm>
            <a:off x="260875" y="2281325"/>
            <a:ext cx="2262600" cy="60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University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34"/>
          <p:cNvSpPr/>
          <p:nvPr/>
        </p:nvSpPr>
        <p:spPr>
          <a:xfrm>
            <a:off x="3268675" y="2368300"/>
            <a:ext cx="2262600" cy="60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Person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2" name="Google Shape;502;p34"/>
          <p:cNvCxnSpPr>
            <a:stCxn id="499" idx="3"/>
            <a:endCxn id="498" idx="2"/>
          </p:cNvCxnSpPr>
          <p:nvPr/>
        </p:nvCxnSpPr>
        <p:spPr>
          <a:xfrm flipH="1" rot="10800000">
            <a:off x="5587375" y="4787175"/>
            <a:ext cx="268500" cy="12135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3" name="Google Shape;503;p34"/>
          <p:cNvSpPr txBox="1"/>
          <p:nvPr/>
        </p:nvSpPr>
        <p:spPr>
          <a:xfrm>
            <a:off x="5954280" y="5170725"/>
            <a:ext cx="181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lecturer [1..∞]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4" name="Google Shape;504;p34"/>
          <p:cNvCxnSpPr>
            <a:stCxn id="497" idx="2"/>
            <a:endCxn id="499" idx="1"/>
          </p:cNvCxnSpPr>
          <p:nvPr/>
        </p:nvCxnSpPr>
        <p:spPr>
          <a:xfrm flipH="1" rot="-5400000">
            <a:off x="2504825" y="5180775"/>
            <a:ext cx="905100" cy="7350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5" name="Google Shape;505;p34"/>
          <p:cNvSpPr txBox="1"/>
          <p:nvPr/>
        </p:nvSpPr>
        <p:spPr>
          <a:xfrm>
            <a:off x="775480" y="5250375"/>
            <a:ext cx="181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takesClass</a:t>
            </a: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 [1..∞]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6" name="Google Shape;506;p34"/>
          <p:cNvCxnSpPr>
            <a:stCxn id="496" idx="0"/>
            <a:endCxn id="501" idx="2"/>
          </p:cNvCxnSpPr>
          <p:nvPr/>
        </p:nvCxnSpPr>
        <p:spPr>
          <a:xfrm rot="-5400000">
            <a:off x="3043025" y="2523075"/>
            <a:ext cx="903900" cy="1810200"/>
          </a:xfrm>
          <a:prstGeom prst="bentConnector3">
            <a:avLst>
              <a:gd fmla="val 5000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34"/>
          <p:cNvCxnSpPr>
            <a:stCxn id="498" idx="0"/>
            <a:endCxn id="501" idx="2"/>
          </p:cNvCxnSpPr>
          <p:nvPr/>
        </p:nvCxnSpPr>
        <p:spPr>
          <a:xfrm flipH="1" rot="5400000">
            <a:off x="4526275" y="2849875"/>
            <a:ext cx="1203300" cy="1455600"/>
          </a:xfrm>
          <a:prstGeom prst="bentConnector3">
            <a:avLst>
              <a:gd fmla="val 6371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34"/>
          <p:cNvCxnSpPr>
            <a:stCxn id="497" idx="1"/>
          </p:cNvCxnSpPr>
          <p:nvPr/>
        </p:nvCxnSpPr>
        <p:spPr>
          <a:xfrm rot="10800000">
            <a:off x="944375" y="2898525"/>
            <a:ext cx="514200" cy="18933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9" name="Google Shape;509;p34"/>
          <p:cNvSpPr txBox="1"/>
          <p:nvPr/>
        </p:nvSpPr>
        <p:spPr>
          <a:xfrm>
            <a:off x="1076555" y="3161425"/>
            <a:ext cx="181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studiesAt</a:t>
            </a: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 [1..1]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34"/>
          <p:cNvSpPr/>
          <p:nvPr/>
        </p:nvSpPr>
        <p:spPr>
          <a:xfrm>
            <a:off x="4861825" y="554425"/>
            <a:ext cx="6694500" cy="158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/>
              <a:t>Student </a:t>
            </a:r>
            <a:r>
              <a:rPr lang="en-IE" sz="1800"/>
              <a:t>↦</a:t>
            </a:r>
            <a:r>
              <a:rPr lang="en-IE" sz="1800"/>
              <a:t> Person ∧ →</a:t>
            </a:r>
            <a:r>
              <a:rPr baseline="30000" lang="en-IE" sz="1800"/>
              <a:t>studiesAt</a:t>
            </a:r>
            <a:r>
              <a:rPr baseline="-25000" lang="en-IE" sz="1800"/>
              <a:t>University</a:t>
            </a:r>
            <a:r>
              <a:rPr lang="en-IE" sz="1800"/>
              <a:t> {1, 1} </a:t>
            </a:r>
            <a:r>
              <a:rPr lang="en-IE" sz="1800">
                <a:solidFill>
                  <a:schemeClr val="dk1"/>
                </a:solidFill>
              </a:rPr>
              <a:t>∧ </a:t>
            </a:r>
            <a:r>
              <a:rPr lang="en-IE" sz="1800">
                <a:solidFill>
                  <a:schemeClr val="dk1"/>
                </a:solidFill>
              </a:rPr>
              <a:t>→</a:t>
            </a:r>
            <a:r>
              <a:rPr baseline="30000" lang="en-IE" sz="1800">
                <a:solidFill>
                  <a:schemeClr val="dk1"/>
                </a:solidFill>
              </a:rPr>
              <a:t>takesClass</a:t>
            </a:r>
            <a:r>
              <a:rPr baseline="-25000" lang="en-IE" sz="1800">
                <a:solidFill>
                  <a:schemeClr val="dk1"/>
                </a:solidFill>
              </a:rPr>
              <a:t>Class</a:t>
            </a:r>
            <a:r>
              <a:rPr lang="en-IE" sz="1800">
                <a:solidFill>
                  <a:schemeClr val="dk1"/>
                </a:solidFill>
              </a:rPr>
              <a:t> {1, ∞} </a:t>
            </a:r>
            <a:br>
              <a:rPr lang="en-IE" sz="1800">
                <a:solidFill>
                  <a:schemeClr val="dk1"/>
                </a:solidFill>
              </a:rPr>
            </a:br>
            <a:r>
              <a:rPr lang="en-IE" sz="1800">
                <a:solidFill>
                  <a:schemeClr val="dk1"/>
                </a:solidFill>
              </a:rPr>
              <a:t>                  ∧ →</a:t>
            </a:r>
            <a:r>
              <a:rPr baseline="30000" lang="en-IE" sz="1800">
                <a:solidFill>
                  <a:schemeClr val="dk1"/>
                </a:solidFill>
              </a:rPr>
              <a:t>year</a:t>
            </a:r>
            <a:r>
              <a:rPr baseline="-25000" lang="en-IE" sz="1800">
                <a:solidFill>
                  <a:schemeClr val="dk1"/>
                </a:solidFill>
              </a:rPr>
              <a:t>(int ∧ ≥ 1 ∧ ≤ 4)</a:t>
            </a:r>
            <a:r>
              <a:rPr lang="en-IE" sz="1800">
                <a:solidFill>
                  <a:schemeClr val="dk1"/>
                </a:solidFill>
              </a:rPr>
              <a:t> {1, 1}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dk1"/>
                </a:solidFill>
              </a:rPr>
              <a:t>Class ↦→</a:t>
            </a:r>
            <a:r>
              <a:rPr baseline="30000" lang="en-IE" sz="1800">
                <a:solidFill>
                  <a:schemeClr val="dk1"/>
                </a:solidFill>
              </a:rPr>
              <a:t>lecturer</a:t>
            </a:r>
            <a:r>
              <a:rPr baseline="-25000" lang="en-IE" sz="1800">
                <a:solidFill>
                  <a:schemeClr val="dk1"/>
                </a:solidFill>
              </a:rPr>
              <a:t>Teacher</a:t>
            </a:r>
            <a:r>
              <a:rPr lang="en-IE" sz="1800">
                <a:solidFill>
                  <a:schemeClr val="dk1"/>
                </a:solidFill>
              </a:rPr>
              <a:t> {1, ∞}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IE" sz="1800">
                <a:solidFill>
                  <a:schemeClr val="dk1"/>
                </a:solidFill>
              </a:rPr>
              <a:t>Teacher ↦ Person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Emergent Schemas</a:t>
            </a:r>
            <a:endParaRPr/>
          </a:p>
        </p:txBody>
      </p:sp>
      <p:sp>
        <p:nvSpPr>
          <p:cNvPr id="517" name="Google Shape;517;p35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Sometimes we have the data but no (or incomplete) schema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Inferring the shape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Helps in writing schema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Discovers latent </a:t>
            </a:r>
            <a:r>
              <a:rPr lang="en-IE"/>
              <a:t>structure in the graph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Provides a summary of the data in the graph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Quotient Graph</a:t>
            </a:r>
            <a:endParaRPr/>
          </a:p>
        </p:txBody>
      </p:sp>
      <p:sp>
        <p:nvSpPr>
          <p:cNvPr id="524" name="Google Shape;524;p36"/>
          <p:cNvSpPr/>
          <p:nvPr/>
        </p:nvSpPr>
        <p:spPr>
          <a:xfrm>
            <a:off x="877138" y="5245050"/>
            <a:ext cx="2143800" cy="5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Galway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6"/>
          <p:cNvSpPr/>
          <p:nvPr/>
        </p:nvSpPr>
        <p:spPr>
          <a:xfrm>
            <a:off x="3256613" y="4294400"/>
            <a:ext cx="2143800" cy="5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Ireland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6"/>
          <p:cNvSpPr/>
          <p:nvPr/>
        </p:nvSpPr>
        <p:spPr>
          <a:xfrm>
            <a:off x="934788" y="3204913"/>
            <a:ext cx="2143800" cy="5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Dublin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36"/>
          <p:cNvSpPr/>
          <p:nvPr/>
        </p:nvSpPr>
        <p:spPr>
          <a:xfrm>
            <a:off x="3802300" y="2825275"/>
            <a:ext cx="2143800" cy="5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Dublin Airport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6"/>
          <p:cNvSpPr/>
          <p:nvPr/>
        </p:nvSpPr>
        <p:spPr>
          <a:xfrm>
            <a:off x="5871813" y="2177825"/>
            <a:ext cx="2143800" cy="5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London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36"/>
          <p:cNvSpPr/>
          <p:nvPr/>
        </p:nvSpPr>
        <p:spPr>
          <a:xfrm>
            <a:off x="8445463" y="3465475"/>
            <a:ext cx="2143800" cy="5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Heathrow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36"/>
          <p:cNvSpPr/>
          <p:nvPr/>
        </p:nvSpPr>
        <p:spPr>
          <a:xfrm>
            <a:off x="5516163" y="3814025"/>
            <a:ext cx="2143800" cy="5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UK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6"/>
          <p:cNvSpPr/>
          <p:nvPr/>
        </p:nvSpPr>
        <p:spPr>
          <a:xfrm>
            <a:off x="8527338" y="1582925"/>
            <a:ext cx="2143800" cy="5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Gatwick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2" name="Google Shape;532;p36"/>
          <p:cNvCxnSpPr>
            <a:stCxn id="526" idx="6"/>
            <a:endCxn id="527" idx="2"/>
          </p:cNvCxnSpPr>
          <p:nvPr/>
        </p:nvCxnSpPr>
        <p:spPr>
          <a:xfrm flipH="1" rot="10800000">
            <a:off x="3078588" y="3122863"/>
            <a:ext cx="723600" cy="37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36"/>
          <p:cNvCxnSpPr>
            <a:stCxn id="528" idx="4"/>
            <a:endCxn id="530" idx="0"/>
          </p:cNvCxnSpPr>
          <p:nvPr/>
        </p:nvCxnSpPr>
        <p:spPr>
          <a:xfrm flipH="1">
            <a:off x="6588213" y="2772725"/>
            <a:ext cx="355500" cy="104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36"/>
          <p:cNvCxnSpPr>
            <a:endCxn id="531" idx="3"/>
          </p:cNvCxnSpPr>
          <p:nvPr/>
        </p:nvCxnSpPr>
        <p:spPr>
          <a:xfrm flipH="1" rot="10800000">
            <a:off x="8015690" y="2090704"/>
            <a:ext cx="825600" cy="38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36"/>
          <p:cNvCxnSpPr>
            <a:stCxn id="528" idx="6"/>
            <a:endCxn id="529" idx="1"/>
          </p:cNvCxnSpPr>
          <p:nvPr/>
        </p:nvCxnSpPr>
        <p:spPr>
          <a:xfrm>
            <a:off x="8015613" y="2475275"/>
            <a:ext cx="743700" cy="107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6" name="Google Shape;536;p36"/>
          <p:cNvCxnSpPr>
            <a:stCxn id="526" idx="5"/>
            <a:endCxn id="525" idx="1"/>
          </p:cNvCxnSpPr>
          <p:nvPr/>
        </p:nvCxnSpPr>
        <p:spPr>
          <a:xfrm>
            <a:off x="2764635" y="3712691"/>
            <a:ext cx="805800" cy="66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7" name="Google Shape;537;p36"/>
          <p:cNvCxnSpPr>
            <a:stCxn id="524" idx="7"/>
            <a:endCxn id="525" idx="3"/>
          </p:cNvCxnSpPr>
          <p:nvPr/>
        </p:nvCxnSpPr>
        <p:spPr>
          <a:xfrm flipH="1" rot="10800000">
            <a:off x="2706985" y="4802071"/>
            <a:ext cx="863700" cy="53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p36"/>
          <p:cNvSpPr/>
          <p:nvPr/>
        </p:nvSpPr>
        <p:spPr>
          <a:xfrm>
            <a:off x="2851113" y="1690825"/>
            <a:ext cx="2143800" cy="5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Capital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9" name="Google Shape;539;p36"/>
          <p:cNvCxnSpPr>
            <a:stCxn id="526" idx="0"/>
            <a:endCxn id="538" idx="3"/>
          </p:cNvCxnSpPr>
          <p:nvPr/>
        </p:nvCxnSpPr>
        <p:spPr>
          <a:xfrm flipH="1" rot="10800000">
            <a:off x="2006688" y="2198713"/>
            <a:ext cx="1158300" cy="1006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36"/>
          <p:cNvCxnSpPr>
            <a:stCxn id="528" idx="2"/>
            <a:endCxn id="538" idx="5"/>
          </p:cNvCxnSpPr>
          <p:nvPr/>
        </p:nvCxnSpPr>
        <p:spPr>
          <a:xfrm rot="10800000">
            <a:off x="4680813" y="2198675"/>
            <a:ext cx="1191000" cy="27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41" name="Google Shape;541;p36"/>
          <p:cNvGrpSpPr/>
          <p:nvPr/>
        </p:nvGrpSpPr>
        <p:grpSpPr>
          <a:xfrm>
            <a:off x="4994925" y="2642450"/>
            <a:ext cx="6699900" cy="3898800"/>
            <a:chOff x="978575" y="1863275"/>
            <a:chExt cx="6699900" cy="3898800"/>
          </a:xfrm>
        </p:grpSpPr>
        <p:sp>
          <p:nvSpPr>
            <p:cNvPr id="542" name="Google Shape;542;p36"/>
            <p:cNvSpPr/>
            <p:nvPr/>
          </p:nvSpPr>
          <p:spPr>
            <a:xfrm>
              <a:off x="978575" y="1863275"/>
              <a:ext cx="6699900" cy="3898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1467213" y="3504550"/>
              <a:ext cx="2143800" cy="100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E" sz="2200">
                  <a:latin typeface="Calibri"/>
                  <a:ea typeface="Calibri"/>
                  <a:cs typeface="Calibri"/>
                  <a:sym typeface="Calibri"/>
                </a:rPr>
                <a:t>London</a:t>
              </a:r>
              <a:endParaRPr sz="22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E" sz="2200">
                  <a:latin typeface="Calibri"/>
                  <a:ea typeface="Calibri"/>
                  <a:cs typeface="Calibri"/>
                  <a:sym typeface="Calibri"/>
                </a:rPr>
                <a:t>Dublin</a:t>
              </a:r>
              <a:endParaRPr sz="22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E" sz="2200">
                  <a:latin typeface="Calibri"/>
                  <a:ea typeface="Calibri"/>
                  <a:cs typeface="Calibri"/>
                  <a:sym typeface="Calibri"/>
                </a:rPr>
                <a:t>Galway</a:t>
              </a:r>
              <a:endParaRPr sz="2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4551638" y="2633350"/>
              <a:ext cx="2638200" cy="100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E" sz="2200">
                  <a:latin typeface="Calibri"/>
                  <a:ea typeface="Calibri"/>
                  <a:cs typeface="Calibri"/>
                  <a:sym typeface="Calibri"/>
                </a:rPr>
                <a:t>Dublin Airport</a:t>
              </a:r>
              <a:endParaRPr sz="22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E" sz="2200">
                  <a:latin typeface="Calibri"/>
                  <a:ea typeface="Calibri"/>
                  <a:cs typeface="Calibri"/>
                  <a:sym typeface="Calibri"/>
                </a:rPr>
                <a:t>Gatwick</a:t>
              </a:r>
              <a:endParaRPr sz="22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E" sz="2200">
                  <a:latin typeface="Calibri"/>
                  <a:ea typeface="Calibri"/>
                  <a:cs typeface="Calibri"/>
                  <a:sym typeface="Calibri"/>
                </a:rPr>
                <a:t>Heathrow</a:t>
              </a:r>
              <a:endParaRPr sz="2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1467200" y="2335238"/>
              <a:ext cx="2143800" cy="59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E" sz="2200">
                  <a:latin typeface="Calibri"/>
                  <a:ea typeface="Calibri"/>
                  <a:cs typeface="Calibri"/>
                  <a:sym typeface="Calibri"/>
                </a:rPr>
                <a:t>Capital</a:t>
              </a:r>
              <a:endParaRPr sz="2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4387663" y="4283900"/>
              <a:ext cx="2638200" cy="100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E" sz="2200">
                  <a:latin typeface="Calibri"/>
                  <a:ea typeface="Calibri"/>
                  <a:cs typeface="Calibri"/>
                  <a:sym typeface="Calibri"/>
                </a:rPr>
                <a:t>Ireland</a:t>
              </a:r>
              <a:endParaRPr sz="22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E" sz="2200">
                  <a:latin typeface="Calibri"/>
                  <a:ea typeface="Calibri"/>
                  <a:cs typeface="Calibri"/>
                  <a:sym typeface="Calibri"/>
                </a:rPr>
                <a:t>UK</a:t>
              </a:r>
              <a:endParaRPr sz="2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7" name="Google Shape;547;p36"/>
            <p:cNvCxnSpPr>
              <a:stCxn id="543" idx="6"/>
              <a:endCxn id="546" idx="2"/>
            </p:cNvCxnSpPr>
            <p:nvPr/>
          </p:nvCxnSpPr>
          <p:spPr>
            <a:xfrm>
              <a:off x="3611013" y="4007650"/>
              <a:ext cx="776700" cy="779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48" name="Google Shape;548;p36"/>
            <p:cNvCxnSpPr>
              <a:stCxn id="543" idx="6"/>
              <a:endCxn id="544" idx="2"/>
            </p:cNvCxnSpPr>
            <p:nvPr/>
          </p:nvCxnSpPr>
          <p:spPr>
            <a:xfrm flipH="1" rot="10800000">
              <a:off x="3611013" y="3136450"/>
              <a:ext cx="940500" cy="871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49" name="Google Shape;549;p36"/>
            <p:cNvCxnSpPr>
              <a:endCxn id="545" idx="4"/>
            </p:cNvCxnSpPr>
            <p:nvPr/>
          </p:nvCxnSpPr>
          <p:spPr>
            <a:xfrm rot="10800000">
              <a:off x="2539100" y="2930138"/>
              <a:ext cx="0" cy="574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Quotient Graph</a:t>
            </a:r>
            <a:endParaRPr/>
          </a:p>
        </p:txBody>
      </p:sp>
      <p:sp>
        <p:nvSpPr>
          <p:cNvPr id="556" name="Google Shape;556;p37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 quotient graph, </a:t>
            </a:r>
            <a:r>
              <a:rPr i="1" lang="en-IE"/>
              <a:t>Q</a:t>
            </a:r>
            <a:r>
              <a:rPr lang="en-IE"/>
              <a:t>=({</a:t>
            </a:r>
            <a:r>
              <a:rPr i="1" lang="en-IE"/>
              <a:t>V</a:t>
            </a:r>
            <a:r>
              <a:rPr baseline="-25000" i="1" lang="en-IE"/>
              <a:t>j</a:t>
            </a:r>
            <a:r>
              <a:rPr lang="en-IE"/>
              <a:t>}, </a:t>
            </a:r>
            <a:r>
              <a:rPr i="1" lang="en-IE"/>
              <a:t>E</a:t>
            </a:r>
            <a:r>
              <a:rPr lang="en-IE"/>
              <a:t>’)</a:t>
            </a:r>
            <a:r>
              <a:rPr lang="en-IE"/>
              <a:t>, is a partition of the graph satisfying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IE"/>
              <a:t>V</a:t>
            </a:r>
            <a:r>
              <a:rPr lang="en-IE"/>
              <a:t> = </a:t>
            </a:r>
            <a:r>
              <a:rPr i="1" lang="en-IE"/>
              <a:t>V</a:t>
            </a:r>
            <a:r>
              <a:rPr baseline="-25000" lang="en-IE"/>
              <a:t>1</a:t>
            </a:r>
            <a:r>
              <a:rPr lang="en-IE"/>
              <a:t>⊔</a:t>
            </a:r>
            <a:r>
              <a:rPr lang="en-IE"/>
              <a:t> … ⊔</a:t>
            </a:r>
            <a:r>
              <a:rPr lang="en-IE"/>
              <a:t> </a:t>
            </a:r>
            <a:r>
              <a:rPr i="1" lang="en-IE"/>
              <a:t>V</a:t>
            </a:r>
            <a:r>
              <a:rPr baseline="-25000" lang="en-IE"/>
              <a:t>n</a:t>
            </a:r>
            <a:r>
              <a:rPr lang="en-IE"/>
              <a:t>  (disjoint union)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(</a:t>
            </a:r>
            <a:r>
              <a:rPr i="1" lang="en-IE"/>
              <a:t>V</a:t>
            </a:r>
            <a:r>
              <a:rPr baseline="-25000" lang="en-IE"/>
              <a:t>i</a:t>
            </a:r>
            <a:r>
              <a:rPr lang="en-IE"/>
              <a:t>, </a:t>
            </a:r>
            <a:r>
              <a:rPr i="1" lang="en-IE"/>
              <a:t>p</a:t>
            </a:r>
            <a:r>
              <a:rPr lang="en-IE"/>
              <a:t>, </a:t>
            </a:r>
            <a:r>
              <a:rPr i="1" lang="en-IE"/>
              <a:t>V</a:t>
            </a:r>
            <a:r>
              <a:rPr baseline="-25000" lang="en-IE"/>
              <a:t>j</a:t>
            </a:r>
            <a:r>
              <a:rPr lang="en-IE"/>
              <a:t>) ∈ E’ implies there exists</a:t>
            </a:r>
            <a:br>
              <a:rPr lang="en-IE"/>
            </a:br>
            <a:r>
              <a:rPr lang="en-IE"/>
              <a:t>(</a:t>
            </a:r>
            <a:r>
              <a:rPr i="1" lang="en-IE"/>
              <a:t>v</a:t>
            </a:r>
            <a:r>
              <a:rPr baseline="-25000" i="1" lang="en-IE"/>
              <a:t>i</a:t>
            </a:r>
            <a:r>
              <a:rPr lang="en-IE"/>
              <a:t>, </a:t>
            </a:r>
            <a:r>
              <a:rPr i="1" lang="en-IE"/>
              <a:t>p</a:t>
            </a:r>
            <a:r>
              <a:rPr lang="en-IE"/>
              <a:t>, </a:t>
            </a:r>
            <a:r>
              <a:rPr i="1" lang="en-IE"/>
              <a:t>v</a:t>
            </a:r>
            <a:r>
              <a:rPr baseline="-25000" i="1" lang="en-IE"/>
              <a:t>j</a:t>
            </a:r>
            <a:r>
              <a:rPr lang="en-IE"/>
              <a:t>) ∈ E with </a:t>
            </a:r>
            <a:r>
              <a:rPr i="1" lang="en-IE"/>
              <a:t>v</a:t>
            </a:r>
            <a:r>
              <a:rPr baseline="-25000" i="1" lang="en-IE"/>
              <a:t>i</a:t>
            </a:r>
            <a:r>
              <a:rPr lang="en-IE"/>
              <a:t> ∈ </a:t>
            </a:r>
            <a:r>
              <a:rPr i="1" lang="en-IE"/>
              <a:t>V</a:t>
            </a:r>
            <a:r>
              <a:rPr baseline="-25000" i="1" lang="en-IE"/>
              <a:t>i</a:t>
            </a:r>
            <a:r>
              <a:rPr i="1" lang="en-IE"/>
              <a:t> </a:t>
            </a:r>
            <a:r>
              <a:rPr lang="en-IE"/>
              <a:t>and</a:t>
            </a:r>
            <a:r>
              <a:rPr i="1" lang="en-IE"/>
              <a:t> v</a:t>
            </a:r>
            <a:r>
              <a:rPr baseline="-25000" i="1" lang="en-IE"/>
              <a:t>j</a:t>
            </a:r>
            <a:r>
              <a:rPr lang="en-IE"/>
              <a:t> ∈ </a:t>
            </a:r>
            <a:r>
              <a:rPr i="1" lang="en-IE"/>
              <a:t>V</a:t>
            </a:r>
            <a:r>
              <a:rPr baseline="-25000" i="1" lang="en-IE"/>
              <a:t>j</a:t>
            </a:r>
            <a:endParaRPr baseline="-25000" i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Every graph has at least two quotient groups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The graph itself (</a:t>
            </a:r>
            <a:r>
              <a:rPr i="1" lang="en-IE"/>
              <a:t>V</a:t>
            </a:r>
            <a:r>
              <a:rPr baseline="-25000" lang="en-IE"/>
              <a:t>1</a:t>
            </a:r>
            <a:r>
              <a:rPr lang="en-IE"/>
              <a:t> = {</a:t>
            </a:r>
            <a:r>
              <a:rPr i="1" lang="en-IE"/>
              <a:t>v</a:t>
            </a:r>
            <a:r>
              <a:rPr baseline="-25000" lang="en-IE"/>
              <a:t>1</a:t>
            </a:r>
            <a:r>
              <a:rPr lang="en-IE"/>
              <a:t>}, </a:t>
            </a:r>
            <a:r>
              <a:rPr i="1" lang="en-IE"/>
              <a:t>V</a:t>
            </a:r>
            <a:r>
              <a:rPr baseline="-25000" lang="en-IE"/>
              <a:t>2</a:t>
            </a:r>
            <a:r>
              <a:rPr lang="en-IE"/>
              <a:t> = {</a:t>
            </a:r>
            <a:r>
              <a:rPr i="1" lang="en-IE"/>
              <a:t>v</a:t>
            </a:r>
            <a:r>
              <a:rPr baseline="-25000" lang="en-IE"/>
              <a:t>2</a:t>
            </a:r>
            <a:r>
              <a:rPr lang="en-IE"/>
              <a:t>}, …)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The single node graph (</a:t>
            </a:r>
            <a:r>
              <a:rPr i="1" lang="en-IE"/>
              <a:t>V</a:t>
            </a:r>
            <a:r>
              <a:rPr baseline="-25000" lang="en-IE"/>
              <a:t>1</a:t>
            </a:r>
            <a:r>
              <a:rPr lang="en-IE"/>
              <a:t> = </a:t>
            </a:r>
            <a:r>
              <a:rPr i="1" lang="en-IE"/>
              <a:t>V</a:t>
            </a:r>
            <a:r>
              <a:rPr lang="en-IE"/>
              <a:t>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8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Identity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Identity</a:t>
            </a:r>
            <a:endParaRPr/>
          </a:p>
        </p:txBody>
      </p:sp>
      <p:sp>
        <p:nvSpPr>
          <p:cNvPr id="569" name="Google Shape;569;p39"/>
          <p:cNvSpPr/>
          <p:nvPr/>
        </p:nvSpPr>
        <p:spPr>
          <a:xfrm>
            <a:off x="1038013" y="3131550"/>
            <a:ext cx="2143800" cy="5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London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421" y="733551"/>
            <a:ext cx="2256899" cy="313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6200" y="2102400"/>
            <a:ext cx="5552600" cy="282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975" y="3940903"/>
            <a:ext cx="4167761" cy="2680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39"/>
          <p:cNvCxnSpPr>
            <a:stCxn id="569" idx="7"/>
            <a:endCxn id="570" idx="1"/>
          </p:cNvCxnSpPr>
          <p:nvPr/>
        </p:nvCxnSpPr>
        <p:spPr>
          <a:xfrm flipH="1" rot="10800000">
            <a:off x="2867860" y="2303071"/>
            <a:ext cx="1915500" cy="915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39"/>
          <p:cNvCxnSpPr>
            <a:stCxn id="569" idx="6"/>
            <a:endCxn id="571" idx="1"/>
          </p:cNvCxnSpPr>
          <p:nvPr/>
        </p:nvCxnSpPr>
        <p:spPr>
          <a:xfrm>
            <a:off x="3181813" y="3429000"/>
            <a:ext cx="2954400" cy="86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p39"/>
          <p:cNvCxnSpPr>
            <a:stCxn id="569" idx="5"/>
            <a:endCxn id="572" idx="1"/>
          </p:cNvCxnSpPr>
          <p:nvPr/>
        </p:nvCxnSpPr>
        <p:spPr>
          <a:xfrm>
            <a:off x="2867860" y="3639329"/>
            <a:ext cx="2380200" cy="1641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6" name="Google Shape;576;p39"/>
          <p:cNvSpPr/>
          <p:nvPr/>
        </p:nvSpPr>
        <p:spPr>
          <a:xfrm>
            <a:off x="7115125" y="719925"/>
            <a:ext cx="2000700" cy="766800"/>
          </a:xfrm>
          <a:prstGeom prst="cloudCallout">
            <a:avLst>
              <a:gd fmla="val -78508" name="adj1"/>
              <a:gd fmla="val 97538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This one?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39"/>
          <p:cNvSpPr/>
          <p:nvPr/>
        </p:nvSpPr>
        <p:spPr>
          <a:xfrm>
            <a:off x="8464300" y="2102400"/>
            <a:ext cx="2000700" cy="766800"/>
          </a:xfrm>
          <a:prstGeom prst="cloudCallout">
            <a:avLst>
              <a:gd fmla="val 57342" name="adj1"/>
              <a:gd fmla="val 172082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Or this one?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39"/>
          <p:cNvSpPr/>
          <p:nvPr/>
        </p:nvSpPr>
        <p:spPr>
          <a:xfrm>
            <a:off x="8569950" y="3872650"/>
            <a:ext cx="2425200" cy="1242000"/>
          </a:xfrm>
          <a:prstGeom prst="cloudCallout">
            <a:avLst>
              <a:gd fmla="val -56015" name="adj1"/>
              <a:gd fmla="val 135266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What about this one?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Persistent</a:t>
            </a:r>
            <a:r>
              <a:rPr lang="en-IE"/>
              <a:t> Identifiers</a:t>
            </a:r>
            <a:endParaRPr/>
          </a:p>
        </p:txBody>
      </p:sp>
      <p:pic>
        <p:nvPicPr>
          <p:cNvPr id="585" name="Google Shape;5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4725" y="2485625"/>
            <a:ext cx="1957350" cy="19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0"/>
          <p:cNvSpPr/>
          <p:nvPr/>
        </p:nvSpPr>
        <p:spPr>
          <a:xfrm>
            <a:off x="9418200" y="4057750"/>
            <a:ext cx="2150400" cy="78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Research Papers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7" name="Google Shape;58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9675" y="4467674"/>
            <a:ext cx="3774474" cy="12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0"/>
          <p:cNvSpPr/>
          <p:nvPr/>
        </p:nvSpPr>
        <p:spPr>
          <a:xfrm>
            <a:off x="4741713" y="5420450"/>
            <a:ext cx="2150400" cy="78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Scientists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9" name="Google Shape;58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00" y="2120975"/>
            <a:ext cx="3649670" cy="195734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0"/>
          <p:cNvSpPr/>
          <p:nvPr/>
        </p:nvSpPr>
        <p:spPr>
          <a:xfrm>
            <a:off x="842625" y="3534200"/>
            <a:ext cx="2150400" cy="78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Books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1" name="Google Shape;59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6650" y="1550550"/>
            <a:ext cx="2923650" cy="18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0"/>
          <p:cNvSpPr/>
          <p:nvPr/>
        </p:nvSpPr>
        <p:spPr>
          <a:xfrm>
            <a:off x="6012775" y="1773025"/>
            <a:ext cx="2150400" cy="78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Cars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(and countries)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URLs</a:t>
            </a:r>
            <a:endParaRPr/>
          </a:p>
        </p:txBody>
      </p:sp>
      <p:sp>
        <p:nvSpPr>
          <p:cNvPr id="599" name="Google Shape;599;p41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4000"/>
              <a:t>RDF solution is to use URLs</a:t>
            </a:r>
            <a:endParaRPr sz="4000"/>
          </a:p>
          <a:p>
            <a:pPr indent="-482600" lvl="0" marL="457200" rtl="0" algn="l">
              <a:spcBef>
                <a:spcPts val="1000"/>
              </a:spcBef>
              <a:spcAft>
                <a:spcPts val="0"/>
              </a:spcAft>
              <a:buSzPts val="4000"/>
              <a:buChar char="•"/>
            </a:pPr>
            <a:r>
              <a:rPr lang="en-IE" sz="4000"/>
              <a:t>Globally unique (by </a:t>
            </a:r>
            <a:r>
              <a:rPr lang="en-IE" sz="4000"/>
              <a:t>the Web)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IE" sz="4000"/>
              <a:t>Existing standards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IE" sz="4000"/>
              <a:t>Readable</a:t>
            </a:r>
            <a:endParaRPr sz="4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URLs and identity</a:t>
            </a:r>
            <a:endParaRPr/>
          </a:p>
        </p:txBody>
      </p:sp>
      <p:sp>
        <p:nvSpPr>
          <p:cNvPr id="606" name="Google Shape;606;p42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But does </a:t>
            </a:r>
            <a:r>
              <a:rPr lang="en-IE" u="sng">
                <a:solidFill>
                  <a:schemeClr val="hlink"/>
                </a:solidFill>
                <a:hlinkClick r:id="rId3"/>
              </a:rPr>
              <a:t>https://en.wikipedia.org/wiki/London</a:t>
            </a:r>
            <a:r>
              <a:rPr lang="en-IE"/>
              <a:t> refer to the city or the article about the city??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Use data URLs </a:t>
            </a:r>
            <a:r>
              <a:rPr lang="en-IE" u="sng">
                <a:solidFill>
                  <a:schemeClr val="hlink"/>
                </a:solidFill>
                <a:hlinkClick r:id="rId4"/>
              </a:rPr>
              <a:t>https://www.wikidata.org/entity/Q84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07" name="Google Shape;6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5575" y="3428997"/>
            <a:ext cx="6870100" cy="33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2"/>
          <p:cNvSpPr/>
          <p:nvPr/>
        </p:nvSpPr>
        <p:spPr>
          <a:xfrm flipH="1" rot="10800000">
            <a:off x="3506125" y="3552875"/>
            <a:ext cx="1486500" cy="1374300"/>
          </a:xfrm>
          <a:prstGeom prst="bentArrow">
            <a:avLst>
              <a:gd fmla="val 31296" name="adj1"/>
              <a:gd fmla="val 25000" name="adj2"/>
              <a:gd fmla="val 25000" name="adj3"/>
              <a:gd fmla="val 43750" name="adj4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2"/>
          <p:cNvSpPr txBox="1"/>
          <p:nvPr/>
        </p:nvSpPr>
        <p:spPr>
          <a:xfrm>
            <a:off x="2365475" y="3805325"/>
            <a:ext cx="100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Click link in browser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42"/>
          <p:cNvSpPr/>
          <p:nvPr/>
        </p:nvSpPr>
        <p:spPr>
          <a:xfrm>
            <a:off x="1589425" y="5498675"/>
            <a:ext cx="2851800" cy="906900"/>
          </a:xfrm>
          <a:prstGeom prst="roundRect">
            <a:avLst>
              <a:gd fmla="val 16667" name="adj"/>
            </a:avLst>
          </a:prstGeom>
          <a:solidFill>
            <a:srgbClr val="B94F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lt1"/>
                </a:solidFill>
              </a:rPr>
              <a:t>More on this in Week 10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RDF </a:t>
            </a:r>
            <a:r>
              <a:rPr lang="en-IE"/>
              <a:t>Schema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Same As</a:t>
            </a:r>
            <a:endParaRPr/>
          </a:p>
        </p:txBody>
      </p:sp>
      <p:sp>
        <p:nvSpPr>
          <p:cNvPr id="617" name="Google Shape;617;p43"/>
          <p:cNvSpPr/>
          <p:nvPr/>
        </p:nvSpPr>
        <p:spPr>
          <a:xfrm>
            <a:off x="906900" y="2038225"/>
            <a:ext cx="6582300" cy="84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https://www.wikidata.org/entity/Q84</a:t>
            </a:r>
            <a:endParaRPr/>
          </a:p>
        </p:txBody>
      </p:sp>
      <p:sp>
        <p:nvSpPr>
          <p:cNvPr id="618" name="Google Shape;618;p43"/>
          <p:cNvSpPr/>
          <p:nvPr/>
        </p:nvSpPr>
        <p:spPr>
          <a:xfrm>
            <a:off x="1274350" y="4556100"/>
            <a:ext cx="6582300" cy="84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http://dbpedia.org/resource/London</a:t>
            </a: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cxnSp>
        <p:nvCxnSpPr>
          <p:cNvPr id="619" name="Google Shape;619;p43"/>
          <p:cNvCxnSpPr>
            <a:stCxn id="617" idx="2"/>
            <a:endCxn id="618" idx="0"/>
          </p:cNvCxnSpPr>
          <p:nvPr/>
        </p:nvCxnSpPr>
        <p:spPr>
          <a:xfrm>
            <a:off x="4198050" y="2879725"/>
            <a:ext cx="367500" cy="1676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20" name="Google Shape;620;p43"/>
          <p:cNvSpPr txBox="1"/>
          <p:nvPr/>
        </p:nvSpPr>
        <p:spPr>
          <a:xfrm>
            <a:off x="4198050" y="5891075"/>
            <a:ext cx="1785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dbo:country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43"/>
          <p:cNvSpPr/>
          <p:nvPr/>
        </p:nvSpPr>
        <p:spPr>
          <a:xfrm>
            <a:off x="6984250" y="5787450"/>
            <a:ext cx="3010500" cy="62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dbpedia:United_Kingdom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2" name="Google Shape;622;p43"/>
          <p:cNvCxnSpPr>
            <a:stCxn id="618" idx="2"/>
            <a:endCxn id="621" idx="1"/>
          </p:cNvCxnSpPr>
          <p:nvPr/>
        </p:nvCxnSpPr>
        <p:spPr>
          <a:xfrm flipH="1" rot="-5400000">
            <a:off x="5423350" y="4539750"/>
            <a:ext cx="703200" cy="24189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3" name="Google Shape;623;p43"/>
          <p:cNvSpPr txBox="1"/>
          <p:nvPr/>
        </p:nvSpPr>
        <p:spPr>
          <a:xfrm>
            <a:off x="4677650" y="3537000"/>
            <a:ext cx="114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sameAs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43"/>
          <p:cNvSpPr txBox="1"/>
          <p:nvPr/>
        </p:nvSpPr>
        <p:spPr>
          <a:xfrm>
            <a:off x="5089075" y="873050"/>
            <a:ext cx="1785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dbo:country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43"/>
          <p:cNvSpPr/>
          <p:nvPr/>
        </p:nvSpPr>
        <p:spPr>
          <a:xfrm>
            <a:off x="7538700" y="1021900"/>
            <a:ext cx="3010500" cy="62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dbpedia:United_Kingdom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6" name="Google Shape;626;p43"/>
          <p:cNvCxnSpPr>
            <a:stCxn id="617" idx="0"/>
            <a:endCxn id="625" idx="1"/>
          </p:cNvCxnSpPr>
          <p:nvPr/>
        </p:nvCxnSpPr>
        <p:spPr>
          <a:xfrm rot="-5400000">
            <a:off x="5516850" y="16225"/>
            <a:ext cx="703200" cy="33408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7" name="Google Shape;627;p43"/>
          <p:cNvSpPr/>
          <p:nvPr/>
        </p:nvSpPr>
        <p:spPr>
          <a:xfrm>
            <a:off x="8629775" y="2674000"/>
            <a:ext cx="3225600" cy="2086500"/>
          </a:xfrm>
          <a:prstGeom prst="star16">
            <a:avLst>
              <a:gd fmla="val 37500" name="adj"/>
            </a:avLst>
          </a:prstGeom>
          <a:solidFill>
            <a:srgbClr val="FF8B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‘Same as’ means the URLs are fully interchangeable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Lexicalization</a:t>
            </a:r>
            <a:endParaRPr/>
          </a:p>
        </p:txBody>
      </p:sp>
      <p:sp>
        <p:nvSpPr>
          <p:cNvPr id="634" name="Google Shape;634;p44"/>
          <p:cNvSpPr/>
          <p:nvPr/>
        </p:nvSpPr>
        <p:spPr>
          <a:xfrm>
            <a:off x="1739050" y="1832550"/>
            <a:ext cx="2842200" cy="58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dbpedia:Swaziland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5" name="Google Shape;6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025" y="1260525"/>
            <a:ext cx="1128500" cy="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44"/>
          <p:cNvSpPr/>
          <p:nvPr/>
        </p:nvSpPr>
        <p:spPr>
          <a:xfrm rot="880805">
            <a:off x="5154156" y="2315802"/>
            <a:ext cx="1074889" cy="7108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redirect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44"/>
          <p:cNvSpPr/>
          <p:nvPr/>
        </p:nvSpPr>
        <p:spPr>
          <a:xfrm>
            <a:off x="6510200" y="2763250"/>
            <a:ext cx="2842200" cy="58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dbpedia:Eswatini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8" name="Google Shape;6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4175" y="2191225"/>
            <a:ext cx="1128500" cy="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4"/>
          <p:cNvSpPr/>
          <p:nvPr/>
        </p:nvSpPr>
        <p:spPr>
          <a:xfrm>
            <a:off x="1685750" y="4705725"/>
            <a:ext cx="2842200" cy="58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wikidata:Q1050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0" name="Google Shape;6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400" y="4105625"/>
            <a:ext cx="1128500" cy="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44"/>
          <p:cNvSpPr txBox="1"/>
          <p:nvPr/>
        </p:nvSpPr>
        <p:spPr>
          <a:xfrm>
            <a:off x="6703750" y="4029725"/>
            <a:ext cx="284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“Eswatini”@en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44"/>
          <p:cNvSpPr txBox="1"/>
          <p:nvPr/>
        </p:nvSpPr>
        <p:spPr>
          <a:xfrm>
            <a:off x="6703750" y="4662175"/>
            <a:ext cx="284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“Umbuso weSwatini”@ss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44"/>
          <p:cNvSpPr txBox="1"/>
          <p:nvPr/>
        </p:nvSpPr>
        <p:spPr>
          <a:xfrm>
            <a:off x="6703750" y="5294625"/>
            <a:ext cx="284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Ríocht Esuaitíní</a:t>
            </a: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”@ga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4" name="Google Shape;644;p44"/>
          <p:cNvCxnSpPr>
            <a:endCxn id="641" idx="1"/>
          </p:cNvCxnSpPr>
          <p:nvPr/>
        </p:nvCxnSpPr>
        <p:spPr>
          <a:xfrm flipH="1" rot="10800000">
            <a:off x="4527850" y="4276025"/>
            <a:ext cx="2175900" cy="72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5" name="Google Shape;645;p44"/>
          <p:cNvCxnSpPr>
            <a:stCxn id="639" idx="3"/>
            <a:endCxn id="642" idx="1"/>
          </p:cNvCxnSpPr>
          <p:nvPr/>
        </p:nvCxnSpPr>
        <p:spPr>
          <a:xfrm flipH="1" rot="10800000">
            <a:off x="4527950" y="4908375"/>
            <a:ext cx="2175900" cy="9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6" name="Google Shape;646;p44"/>
          <p:cNvCxnSpPr>
            <a:stCxn id="639" idx="3"/>
            <a:endCxn id="643" idx="1"/>
          </p:cNvCxnSpPr>
          <p:nvPr/>
        </p:nvCxnSpPr>
        <p:spPr>
          <a:xfrm>
            <a:off x="4527950" y="5000175"/>
            <a:ext cx="2175900" cy="54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7" name="Google Shape;647;p44"/>
          <p:cNvSpPr txBox="1"/>
          <p:nvPr/>
        </p:nvSpPr>
        <p:spPr>
          <a:xfrm>
            <a:off x="4899225" y="5219275"/>
            <a:ext cx="11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label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44"/>
          <p:cNvSpPr/>
          <p:nvPr/>
        </p:nvSpPr>
        <p:spPr>
          <a:xfrm>
            <a:off x="280475" y="5680975"/>
            <a:ext cx="2851800" cy="906900"/>
          </a:xfrm>
          <a:prstGeom prst="roundRect">
            <a:avLst>
              <a:gd fmla="val 16667" name="adj"/>
            </a:avLst>
          </a:prstGeom>
          <a:solidFill>
            <a:srgbClr val="B94F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lt1"/>
                </a:solidFill>
              </a:rPr>
              <a:t>More on this in Week </a:t>
            </a:r>
            <a:r>
              <a:rPr lang="en-IE" sz="2400">
                <a:solidFill>
                  <a:schemeClr val="lt1"/>
                </a:solidFill>
              </a:rPr>
              <a:t>11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5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Context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Context</a:t>
            </a:r>
            <a:endParaRPr/>
          </a:p>
        </p:txBody>
      </p:sp>
      <p:pic>
        <p:nvPicPr>
          <p:cNvPr id="661" name="Google Shape;6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127" y="2926475"/>
            <a:ext cx="5401475" cy="37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46"/>
          <p:cNvSpPr/>
          <p:nvPr/>
        </p:nvSpPr>
        <p:spPr>
          <a:xfrm>
            <a:off x="551838" y="3954250"/>
            <a:ext cx="2143800" cy="594900"/>
          </a:xfrm>
          <a:prstGeom prst="ellipse">
            <a:avLst/>
          </a:prstGeom>
          <a:solidFill>
            <a:srgbClr val="1798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London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46"/>
          <p:cNvSpPr/>
          <p:nvPr/>
        </p:nvSpPr>
        <p:spPr>
          <a:xfrm>
            <a:off x="4369313" y="3954250"/>
            <a:ext cx="2143800" cy="594900"/>
          </a:xfrm>
          <a:prstGeom prst="ellipse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Heathrow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4" name="Google Shape;664;p46"/>
          <p:cNvCxnSpPr>
            <a:stCxn id="662" idx="6"/>
            <a:endCxn id="663" idx="2"/>
          </p:cNvCxnSpPr>
          <p:nvPr/>
        </p:nvCxnSpPr>
        <p:spPr>
          <a:xfrm>
            <a:off x="2695638" y="4251700"/>
            <a:ext cx="1673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5" name="Google Shape;665;p46"/>
          <p:cNvSpPr txBox="1"/>
          <p:nvPr/>
        </p:nvSpPr>
        <p:spPr>
          <a:xfrm>
            <a:off x="2907750" y="3790000"/>
            <a:ext cx="11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airport</a:t>
            </a:r>
            <a:endParaRPr sz="18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46"/>
          <p:cNvSpPr/>
          <p:nvPr/>
        </p:nvSpPr>
        <p:spPr>
          <a:xfrm>
            <a:off x="4843150" y="2046125"/>
            <a:ext cx="4029600" cy="804000"/>
          </a:xfrm>
          <a:prstGeom prst="wedgeRectCallout">
            <a:avLst>
              <a:gd fmla="val -77611" name="adj1"/>
              <a:gd fmla="val 12694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700">
                <a:latin typeface="Calibri"/>
                <a:ea typeface="Calibri"/>
                <a:cs typeface="Calibri"/>
                <a:sym typeface="Calibri"/>
              </a:rPr>
              <a:t>Since 1946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Context Ontologies</a:t>
            </a:r>
            <a:endParaRPr/>
          </a:p>
        </p:txBody>
      </p:sp>
      <p:sp>
        <p:nvSpPr>
          <p:cNvPr id="673" name="Google Shape;673;p47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can represent this as ‘normal’ triples</a:t>
            </a:r>
            <a:endParaRPr/>
          </a:p>
        </p:txBody>
      </p:sp>
      <p:pic>
        <p:nvPicPr>
          <p:cNvPr id="674" name="Google Shape;6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675" y="2438300"/>
            <a:ext cx="4849351" cy="28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675" y="2878625"/>
            <a:ext cx="5154508" cy="28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7"/>
          <p:cNvSpPr/>
          <p:nvPr/>
        </p:nvSpPr>
        <p:spPr>
          <a:xfrm>
            <a:off x="7261600" y="5020775"/>
            <a:ext cx="3889500" cy="51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Time Ontology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47"/>
          <p:cNvSpPr/>
          <p:nvPr/>
        </p:nvSpPr>
        <p:spPr>
          <a:xfrm>
            <a:off x="1336700" y="5773725"/>
            <a:ext cx="3889500" cy="51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PROV-O: Provenance Ontology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RDF Reification</a:t>
            </a:r>
            <a:endParaRPr/>
          </a:p>
        </p:txBody>
      </p:sp>
      <p:sp>
        <p:nvSpPr>
          <p:cNvPr id="684" name="Google Shape;684;p48"/>
          <p:cNvSpPr/>
          <p:nvPr/>
        </p:nvSpPr>
        <p:spPr>
          <a:xfrm>
            <a:off x="3889688" y="2383500"/>
            <a:ext cx="2143800" cy="594900"/>
          </a:xfrm>
          <a:prstGeom prst="ellipse">
            <a:avLst/>
          </a:prstGeom>
          <a:solidFill>
            <a:srgbClr val="1798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London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48"/>
          <p:cNvSpPr/>
          <p:nvPr/>
        </p:nvSpPr>
        <p:spPr>
          <a:xfrm>
            <a:off x="7005913" y="4105717"/>
            <a:ext cx="2143800" cy="594900"/>
          </a:xfrm>
          <a:prstGeom prst="ellipse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Heathrow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48"/>
          <p:cNvSpPr/>
          <p:nvPr/>
        </p:nvSpPr>
        <p:spPr>
          <a:xfrm>
            <a:off x="5858713" y="3244608"/>
            <a:ext cx="2143800" cy="594900"/>
          </a:xfrm>
          <a:prstGeom prst="ellipse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airport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48"/>
          <p:cNvSpPr/>
          <p:nvPr/>
        </p:nvSpPr>
        <p:spPr>
          <a:xfrm>
            <a:off x="7812788" y="4966825"/>
            <a:ext cx="2143800" cy="594900"/>
          </a:xfrm>
          <a:prstGeom prst="ellipse">
            <a:avLst/>
          </a:prstGeom>
          <a:solidFill>
            <a:srgbClr val="B94F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1946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48"/>
          <p:cNvSpPr/>
          <p:nvPr/>
        </p:nvSpPr>
        <p:spPr>
          <a:xfrm>
            <a:off x="1636225" y="4824425"/>
            <a:ext cx="1009800" cy="59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2600">
                <a:latin typeface="Calibri"/>
                <a:ea typeface="Calibri"/>
                <a:cs typeface="Calibri"/>
                <a:sym typeface="Calibri"/>
              </a:rPr>
              <a:t>e</a:t>
            </a:r>
            <a:endParaRPr i="1" sz="2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9" name="Google Shape;689;p48"/>
          <p:cNvCxnSpPr>
            <a:stCxn id="688" idx="3"/>
            <a:endCxn id="684" idx="4"/>
          </p:cNvCxnSpPr>
          <p:nvPr/>
        </p:nvCxnSpPr>
        <p:spPr>
          <a:xfrm flipH="1" rot="10800000">
            <a:off x="2646025" y="2978375"/>
            <a:ext cx="2315700" cy="214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0" name="Google Shape;690;p48"/>
          <p:cNvCxnSpPr>
            <a:stCxn id="688" idx="3"/>
            <a:endCxn id="686" idx="3"/>
          </p:cNvCxnSpPr>
          <p:nvPr/>
        </p:nvCxnSpPr>
        <p:spPr>
          <a:xfrm flipH="1" rot="10800000">
            <a:off x="2646025" y="3752375"/>
            <a:ext cx="3526500" cy="136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1" name="Google Shape;691;p48"/>
          <p:cNvCxnSpPr>
            <a:stCxn id="688" idx="3"/>
            <a:endCxn id="685" idx="2"/>
          </p:cNvCxnSpPr>
          <p:nvPr/>
        </p:nvCxnSpPr>
        <p:spPr>
          <a:xfrm flipH="1" rot="10800000">
            <a:off x="2646025" y="4403075"/>
            <a:ext cx="4359900" cy="718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2" name="Google Shape;692;p48"/>
          <p:cNvCxnSpPr>
            <a:endCxn id="687" idx="2"/>
          </p:cNvCxnSpPr>
          <p:nvPr/>
        </p:nvCxnSpPr>
        <p:spPr>
          <a:xfrm>
            <a:off x="2645888" y="5121775"/>
            <a:ext cx="5166900" cy="14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3" name="Google Shape;693;p48"/>
          <p:cNvSpPr txBox="1"/>
          <p:nvPr/>
        </p:nvSpPr>
        <p:spPr>
          <a:xfrm>
            <a:off x="2300000" y="3644025"/>
            <a:ext cx="152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rdf:subject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48"/>
          <p:cNvSpPr txBox="1"/>
          <p:nvPr/>
        </p:nvSpPr>
        <p:spPr>
          <a:xfrm>
            <a:off x="4200950" y="3543975"/>
            <a:ext cx="152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rdf:predicate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48"/>
          <p:cNvSpPr txBox="1"/>
          <p:nvPr/>
        </p:nvSpPr>
        <p:spPr>
          <a:xfrm>
            <a:off x="5129375" y="4105700"/>
            <a:ext cx="152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rdf:object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48"/>
          <p:cNvSpPr txBox="1"/>
          <p:nvPr/>
        </p:nvSpPr>
        <p:spPr>
          <a:xfrm>
            <a:off x="5626613" y="4763000"/>
            <a:ext cx="152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validFrom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n-ary Relations</a:t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2120963" y="2331950"/>
            <a:ext cx="2143800" cy="594900"/>
          </a:xfrm>
          <a:prstGeom prst="ellipse">
            <a:avLst/>
          </a:prstGeom>
          <a:solidFill>
            <a:srgbClr val="1798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London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49"/>
          <p:cNvSpPr/>
          <p:nvPr/>
        </p:nvSpPr>
        <p:spPr>
          <a:xfrm>
            <a:off x="7365663" y="4186417"/>
            <a:ext cx="2143800" cy="594900"/>
          </a:xfrm>
          <a:prstGeom prst="ellipse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Heathrow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49"/>
          <p:cNvSpPr/>
          <p:nvPr/>
        </p:nvSpPr>
        <p:spPr>
          <a:xfrm>
            <a:off x="2120963" y="4186425"/>
            <a:ext cx="2143800" cy="594900"/>
          </a:xfrm>
          <a:prstGeom prst="ellipse">
            <a:avLst/>
          </a:prstGeom>
          <a:solidFill>
            <a:srgbClr val="B94F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1946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49"/>
          <p:cNvSpPr/>
          <p:nvPr/>
        </p:nvSpPr>
        <p:spPr>
          <a:xfrm>
            <a:off x="7932675" y="2331950"/>
            <a:ext cx="1009800" cy="59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2600">
                <a:latin typeface="Calibri"/>
                <a:ea typeface="Calibri"/>
                <a:cs typeface="Calibri"/>
                <a:sym typeface="Calibri"/>
              </a:rPr>
              <a:t>e</a:t>
            </a:r>
            <a:endParaRPr i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49"/>
          <p:cNvSpPr txBox="1"/>
          <p:nvPr/>
        </p:nvSpPr>
        <p:spPr>
          <a:xfrm>
            <a:off x="5224800" y="2167688"/>
            <a:ext cx="152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xl:airport</a:t>
            </a:r>
            <a:endParaRPr sz="18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49"/>
          <p:cNvSpPr txBox="1"/>
          <p:nvPr/>
        </p:nvSpPr>
        <p:spPr>
          <a:xfrm>
            <a:off x="8549725" y="3325788"/>
            <a:ext cx="152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49"/>
          <p:cNvSpPr txBox="1"/>
          <p:nvPr/>
        </p:nvSpPr>
        <p:spPr>
          <a:xfrm>
            <a:off x="4381463" y="3325725"/>
            <a:ext cx="152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validFrom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0" name="Google Shape;710;p49"/>
          <p:cNvCxnSpPr>
            <a:stCxn id="703" idx="6"/>
            <a:endCxn id="706" idx="1"/>
          </p:cNvCxnSpPr>
          <p:nvPr/>
        </p:nvCxnSpPr>
        <p:spPr>
          <a:xfrm>
            <a:off x="4264763" y="2629400"/>
            <a:ext cx="3667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1" name="Google Shape;711;p49"/>
          <p:cNvCxnSpPr>
            <a:endCxn id="704" idx="0"/>
          </p:cNvCxnSpPr>
          <p:nvPr/>
        </p:nvCxnSpPr>
        <p:spPr>
          <a:xfrm>
            <a:off x="8437563" y="2926717"/>
            <a:ext cx="0" cy="1259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2" name="Google Shape;712;p49"/>
          <p:cNvCxnSpPr>
            <a:stCxn id="706" idx="2"/>
            <a:endCxn id="705" idx="7"/>
          </p:cNvCxnSpPr>
          <p:nvPr/>
        </p:nvCxnSpPr>
        <p:spPr>
          <a:xfrm flipH="1">
            <a:off x="3950775" y="2926850"/>
            <a:ext cx="4486800" cy="134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3" name="Google Shape;713;p49"/>
          <p:cNvSpPr/>
          <p:nvPr/>
        </p:nvSpPr>
        <p:spPr>
          <a:xfrm>
            <a:off x="8218375" y="383325"/>
            <a:ext cx="2580600" cy="132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New property with different range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4" name="Google Shape;714;p49"/>
          <p:cNvCxnSpPr>
            <a:stCxn id="713" idx="1"/>
            <a:endCxn id="707" idx="0"/>
          </p:cNvCxnSpPr>
          <p:nvPr/>
        </p:nvCxnSpPr>
        <p:spPr>
          <a:xfrm flipH="1">
            <a:off x="5985475" y="1046175"/>
            <a:ext cx="2232900" cy="112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Singleton property</a:t>
            </a:r>
            <a:endParaRPr/>
          </a:p>
        </p:txBody>
      </p:sp>
      <p:sp>
        <p:nvSpPr>
          <p:cNvPr id="721" name="Google Shape;721;p50"/>
          <p:cNvSpPr/>
          <p:nvPr/>
        </p:nvSpPr>
        <p:spPr>
          <a:xfrm>
            <a:off x="1234363" y="3748575"/>
            <a:ext cx="2143800" cy="594900"/>
          </a:xfrm>
          <a:prstGeom prst="ellipse">
            <a:avLst/>
          </a:prstGeom>
          <a:solidFill>
            <a:srgbClr val="1798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London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50"/>
          <p:cNvSpPr/>
          <p:nvPr/>
        </p:nvSpPr>
        <p:spPr>
          <a:xfrm>
            <a:off x="7641688" y="3748575"/>
            <a:ext cx="2143800" cy="594900"/>
          </a:xfrm>
          <a:prstGeom prst="ellipse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Heathrow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3" name="Google Shape;723;p50"/>
          <p:cNvCxnSpPr>
            <a:stCxn id="721" idx="6"/>
            <a:endCxn id="722" idx="2"/>
          </p:cNvCxnSpPr>
          <p:nvPr/>
        </p:nvCxnSpPr>
        <p:spPr>
          <a:xfrm>
            <a:off x="3378163" y="4046025"/>
            <a:ext cx="4263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4" name="Google Shape;724;p50"/>
          <p:cNvSpPr/>
          <p:nvPr/>
        </p:nvSpPr>
        <p:spPr>
          <a:xfrm>
            <a:off x="4321188" y="3303283"/>
            <a:ext cx="2143800" cy="594900"/>
          </a:xfrm>
          <a:prstGeom prst="ellipse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50"/>
          <p:cNvSpPr/>
          <p:nvPr/>
        </p:nvSpPr>
        <p:spPr>
          <a:xfrm>
            <a:off x="2491338" y="2025183"/>
            <a:ext cx="2143800" cy="594900"/>
          </a:xfrm>
          <a:prstGeom prst="ellipse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airport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50"/>
          <p:cNvSpPr/>
          <p:nvPr/>
        </p:nvSpPr>
        <p:spPr>
          <a:xfrm>
            <a:off x="6590113" y="2025175"/>
            <a:ext cx="2143800" cy="594900"/>
          </a:xfrm>
          <a:prstGeom prst="ellipse">
            <a:avLst/>
          </a:prstGeom>
          <a:solidFill>
            <a:srgbClr val="B94F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1946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50"/>
          <p:cNvSpPr txBox="1"/>
          <p:nvPr/>
        </p:nvSpPr>
        <p:spPr>
          <a:xfrm>
            <a:off x="6737613" y="2953475"/>
            <a:ext cx="152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validFrom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8" name="Google Shape;728;p50"/>
          <p:cNvCxnSpPr>
            <a:endCxn id="726" idx="4"/>
          </p:cNvCxnSpPr>
          <p:nvPr/>
        </p:nvCxnSpPr>
        <p:spPr>
          <a:xfrm flipH="1" rot="10800000">
            <a:off x="6150913" y="2620075"/>
            <a:ext cx="1511100" cy="770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9" name="Google Shape;729;p50"/>
          <p:cNvCxnSpPr>
            <a:stCxn id="724" idx="1"/>
            <a:endCxn id="725" idx="4"/>
          </p:cNvCxnSpPr>
          <p:nvPr/>
        </p:nvCxnSpPr>
        <p:spPr>
          <a:xfrm rot="10800000">
            <a:off x="3563240" y="2620004"/>
            <a:ext cx="1071900" cy="770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0" name="Google Shape;730;p50"/>
          <p:cNvSpPr txBox="1"/>
          <p:nvPr/>
        </p:nvSpPr>
        <p:spPr>
          <a:xfrm>
            <a:off x="2430926" y="2888025"/>
            <a:ext cx="17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subPropertyOf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50"/>
          <p:cNvSpPr/>
          <p:nvPr/>
        </p:nvSpPr>
        <p:spPr>
          <a:xfrm>
            <a:off x="5955750" y="4824450"/>
            <a:ext cx="5398200" cy="154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Relies on ‘punning’: Using the same identifier for both an edge and a node in the graph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Named Graphs</a:t>
            </a:r>
            <a:endParaRPr/>
          </a:p>
        </p:txBody>
      </p:sp>
      <p:sp>
        <p:nvSpPr>
          <p:cNvPr id="738" name="Google Shape;738;p51"/>
          <p:cNvSpPr/>
          <p:nvPr/>
        </p:nvSpPr>
        <p:spPr>
          <a:xfrm>
            <a:off x="1412013" y="2757475"/>
            <a:ext cx="2143800" cy="594900"/>
          </a:xfrm>
          <a:prstGeom prst="ellipse">
            <a:avLst/>
          </a:prstGeom>
          <a:solidFill>
            <a:srgbClr val="1798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London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51"/>
          <p:cNvSpPr/>
          <p:nvPr/>
        </p:nvSpPr>
        <p:spPr>
          <a:xfrm>
            <a:off x="5229488" y="2757475"/>
            <a:ext cx="2143800" cy="594900"/>
          </a:xfrm>
          <a:prstGeom prst="ellipse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Heathrow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0" name="Google Shape;740;p51"/>
          <p:cNvCxnSpPr>
            <a:stCxn id="738" idx="6"/>
            <a:endCxn id="739" idx="2"/>
          </p:cNvCxnSpPr>
          <p:nvPr/>
        </p:nvCxnSpPr>
        <p:spPr>
          <a:xfrm>
            <a:off x="3555813" y="3054925"/>
            <a:ext cx="1673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1" name="Google Shape;741;p51"/>
          <p:cNvSpPr txBox="1"/>
          <p:nvPr/>
        </p:nvSpPr>
        <p:spPr>
          <a:xfrm>
            <a:off x="3767925" y="2593225"/>
            <a:ext cx="11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airport</a:t>
            </a:r>
            <a:endParaRPr sz="18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51"/>
          <p:cNvSpPr/>
          <p:nvPr/>
        </p:nvSpPr>
        <p:spPr>
          <a:xfrm>
            <a:off x="1000425" y="1944725"/>
            <a:ext cx="6741000" cy="225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1"/>
          <p:cNvSpPr/>
          <p:nvPr/>
        </p:nvSpPr>
        <p:spPr>
          <a:xfrm>
            <a:off x="6013996" y="3749229"/>
            <a:ext cx="1511100" cy="326700"/>
          </a:xfrm>
          <a:prstGeom prst="ellipse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51"/>
          <p:cNvSpPr/>
          <p:nvPr/>
        </p:nvSpPr>
        <p:spPr>
          <a:xfrm>
            <a:off x="7525088" y="4876825"/>
            <a:ext cx="2143800" cy="594900"/>
          </a:xfrm>
          <a:prstGeom prst="ellipse">
            <a:avLst/>
          </a:prstGeom>
          <a:solidFill>
            <a:srgbClr val="B94F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1946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51"/>
          <p:cNvSpPr txBox="1"/>
          <p:nvPr/>
        </p:nvSpPr>
        <p:spPr>
          <a:xfrm>
            <a:off x="8495338" y="4374625"/>
            <a:ext cx="152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validFrom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51"/>
          <p:cNvCxnSpPr>
            <a:stCxn id="743" idx="4"/>
            <a:endCxn id="744" idx="1"/>
          </p:cNvCxnSpPr>
          <p:nvPr/>
        </p:nvCxnSpPr>
        <p:spPr>
          <a:xfrm>
            <a:off x="6769546" y="4075929"/>
            <a:ext cx="1069500" cy="8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7" name="Google Shape;747;p51"/>
          <p:cNvSpPr/>
          <p:nvPr/>
        </p:nvSpPr>
        <p:spPr>
          <a:xfrm>
            <a:off x="6628950" y="256675"/>
            <a:ext cx="5398200" cy="154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We can also pun the name of the graph.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Efficient for many statements, but abuses identifiers and graph names!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2"/>
          <p:cNvSpPr/>
          <p:nvPr/>
        </p:nvSpPr>
        <p:spPr>
          <a:xfrm>
            <a:off x="1737675" y="3045225"/>
            <a:ext cx="5330700" cy="95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RDF*</a:t>
            </a:r>
            <a:endParaRPr/>
          </a:p>
        </p:txBody>
      </p:sp>
      <p:sp>
        <p:nvSpPr>
          <p:cNvPr id="755" name="Google Shape;755;p52"/>
          <p:cNvSpPr txBox="1"/>
          <p:nvPr>
            <p:ph idx="1" type="body"/>
          </p:nvPr>
        </p:nvSpPr>
        <p:spPr>
          <a:xfrm>
            <a:off x="838200" y="1825625"/>
            <a:ext cx="105156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Extension to RDF to allow triples to be nodes themselves:</a:t>
            </a:r>
            <a:endParaRPr/>
          </a:p>
        </p:txBody>
      </p:sp>
      <p:sp>
        <p:nvSpPr>
          <p:cNvPr id="756" name="Google Shape;756;p52"/>
          <p:cNvSpPr/>
          <p:nvPr/>
        </p:nvSpPr>
        <p:spPr>
          <a:xfrm>
            <a:off x="1905886" y="3280967"/>
            <a:ext cx="1751400" cy="406200"/>
          </a:xfrm>
          <a:prstGeom prst="ellipse">
            <a:avLst/>
          </a:prstGeom>
          <a:solidFill>
            <a:srgbClr val="1798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London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52"/>
          <p:cNvSpPr/>
          <p:nvPr/>
        </p:nvSpPr>
        <p:spPr>
          <a:xfrm>
            <a:off x="5024775" y="3280967"/>
            <a:ext cx="1751400" cy="406200"/>
          </a:xfrm>
          <a:prstGeom prst="ellipse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Heathrow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8" name="Google Shape;758;p52"/>
          <p:cNvCxnSpPr>
            <a:stCxn id="756" idx="6"/>
            <a:endCxn id="757" idx="2"/>
          </p:cNvCxnSpPr>
          <p:nvPr/>
        </p:nvCxnSpPr>
        <p:spPr>
          <a:xfrm>
            <a:off x="3657286" y="3484067"/>
            <a:ext cx="1367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9" name="Google Shape;759;p52"/>
          <p:cNvSpPr txBox="1"/>
          <p:nvPr/>
        </p:nvSpPr>
        <p:spPr>
          <a:xfrm>
            <a:off x="3830673" y="3168815"/>
            <a:ext cx="92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airport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52"/>
          <p:cNvSpPr/>
          <p:nvPr/>
        </p:nvSpPr>
        <p:spPr>
          <a:xfrm>
            <a:off x="8432174" y="3280975"/>
            <a:ext cx="1890000" cy="461700"/>
          </a:xfrm>
          <a:prstGeom prst="ellipse">
            <a:avLst/>
          </a:prstGeom>
          <a:solidFill>
            <a:srgbClr val="B94F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1946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52"/>
          <p:cNvSpPr txBox="1"/>
          <p:nvPr/>
        </p:nvSpPr>
        <p:spPr>
          <a:xfrm>
            <a:off x="6989613" y="3103825"/>
            <a:ext cx="152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validFrom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52"/>
          <p:cNvCxnSpPr>
            <a:stCxn id="753" idx="3"/>
            <a:endCxn id="760" idx="2"/>
          </p:cNvCxnSpPr>
          <p:nvPr/>
        </p:nvCxnSpPr>
        <p:spPr>
          <a:xfrm flipH="1" rot="10800000">
            <a:off x="7068375" y="3511875"/>
            <a:ext cx="1363800" cy="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3" name="Google Shape;763;p52"/>
          <p:cNvSpPr txBox="1"/>
          <p:nvPr>
            <p:ph idx="1" type="body"/>
          </p:nvPr>
        </p:nvSpPr>
        <p:spPr>
          <a:xfrm>
            <a:off x="915800" y="4395725"/>
            <a:ext cx="105156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200">
                <a:latin typeface="Roboto Mono"/>
                <a:ea typeface="Roboto Mono"/>
                <a:cs typeface="Roboto Mono"/>
                <a:sym typeface="Roboto Mono"/>
              </a:rPr>
              <a:t>&lt;&lt;:London :airport :heathrow&gt;&gt; :validFrom “1946”^^xsd:year .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Types</a:t>
            </a:r>
            <a:endParaRPr/>
          </a:p>
        </p:txBody>
      </p:sp>
      <p:sp>
        <p:nvSpPr>
          <p:cNvPr id="258" name="Google Shape;258;p17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can use the rdf:type property to indicate what an object is: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400">
                <a:latin typeface="Roboto Mono"/>
                <a:ea typeface="Roboto Mono"/>
                <a:cs typeface="Roboto Mono"/>
                <a:sym typeface="Roboto Mono"/>
              </a:rPr>
              <a:t>:Paris a dbo:Location , dbo:Settlement , owl:Thing .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400">
                <a:latin typeface="Roboto Mono"/>
                <a:ea typeface="Roboto Mono"/>
                <a:cs typeface="Roboto Mono"/>
                <a:sym typeface="Roboto Mono"/>
              </a:rPr>
              <a:t>:London a dbo:Location , dbo:Settlement , owl:Thing .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Wouldn’t it be great if we could avoid this </a:t>
            </a:r>
            <a:br>
              <a:rPr lang="en-IE"/>
            </a:br>
            <a:r>
              <a:rPr lang="en-IE"/>
              <a:t>repetition? </a:t>
            </a:r>
            <a:endParaRPr/>
          </a:p>
        </p:txBody>
      </p:sp>
      <p:sp>
        <p:nvSpPr>
          <p:cNvPr id="259" name="Google Shape;259;p17"/>
          <p:cNvSpPr/>
          <p:nvPr/>
        </p:nvSpPr>
        <p:spPr>
          <a:xfrm>
            <a:off x="7618250" y="6172225"/>
            <a:ext cx="1815300" cy="5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Paris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7"/>
          <p:cNvSpPr/>
          <p:nvPr/>
        </p:nvSpPr>
        <p:spPr>
          <a:xfrm>
            <a:off x="10441363" y="6172225"/>
            <a:ext cx="1815300" cy="5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London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7"/>
          <p:cNvSpPr/>
          <p:nvPr/>
        </p:nvSpPr>
        <p:spPr>
          <a:xfrm>
            <a:off x="8850400" y="5396775"/>
            <a:ext cx="2143800" cy="5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Settlement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7"/>
          <p:cNvSpPr/>
          <p:nvPr/>
        </p:nvSpPr>
        <p:spPr>
          <a:xfrm>
            <a:off x="8901950" y="4621325"/>
            <a:ext cx="2143800" cy="5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Location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7"/>
          <p:cNvSpPr/>
          <p:nvPr/>
        </p:nvSpPr>
        <p:spPr>
          <a:xfrm>
            <a:off x="8901950" y="3896300"/>
            <a:ext cx="2143800" cy="5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Thing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4" name="Google Shape;264;p17"/>
          <p:cNvCxnSpPr>
            <a:stCxn id="263" idx="2"/>
            <a:endCxn id="259" idx="0"/>
          </p:cNvCxnSpPr>
          <p:nvPr/>
        </p:nvCxnSpPr>
        <p:spPr>
          <a:xfrm flipH="1">
            <a:off x="8525750" y="4193750"/>
            <a:ext cx="376200" cy="19785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65" name="Google Shape;265;p17"/>
          <p:cNvCxnSpPr>
            <a:stCxn id="263" idx="6"/>
            <a:endCxn id="260" idx="0"/>
          </p:cNvCxnSpPr>
          <p:nvPr/>
        </p:nvCxnSpPr>
        <p:spPr>
          <a:xfrm>
            <a:off x="11045750" y="4193750"/>
            <a:ext cx="303300" cy="1978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17"/>
          <p:cNvCxnSpPr>
            <a:stCxn id="259" idx="0"/>
            <a:endCxn id="262" idx="2"/>
          </p:cNvCxnSpPr>
          <p:nvPr/>
        </p:nvCxnSpPr>
        <p:spPr>
          <a:xfrm rot="-5400000">
            <a:off x="8087300" y="5357425"/>
            <a:ext cx="1253400" cy="3762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17"/>
          <p:cNvCxnSpPr>
            <a:stCxn id="261" idx="2"/>
            <a:endCxn id="259" idx="0"/>
          </p:cNvCxnSpPr>
          <p:nvPr/>
        </p:nvCxnSpPr>
        <p:spPr>
          <a:xfrm flipH="1">
            <a:off x="8525800" y="5694225"/>
            <a:ext cx="324600" cy="4779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68" name="Google Shape;268;p17"/>
          <p:cNvCxnSpPr>
            <a:stCxn id="262" idx="6"/>
            <a:endCxn id="260" idx="0"/>
          </p:cNvCxnSpPr>
          <p:nvPr/>
        </p:nvCxnSpPr>
        <p:spPr>
          <a:xfrm>
            <a:off x="11045750" y="4918775"/>
            <a:ext cx="303300" cy="12534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69" name="Google Shape;269;p17"/>
          <p:cNvCxnSpPr>
            <a:stCxn id="261" idx="6"/>
            <a:endCxn id="260" idx="0"/>
          </p:cNvCxnSpPr>
          <p:nvPr/>
        </p:nvCxnSpPr>
        <p:spPr>
          <a:xfrm>
            <a:off x="10994200" y="5694225"/>
            <a:ext cx="354900" cy="4779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70" name="Google Shape;270;p17"/>
          <p:cNvCxnSpPr>
            <a:stCxn id="263" idx="6"/>
            <a:endCxn id="260" idx="0"/>
          </p:cNvCxnSpPr>
          <p:nvPr/>
        </p:nvCxnSpPr>
        <p:spPr>
          <a:xfrm>
            <a:off x="11045750" y="4193750"/>
            <a:ext cx="303300" cy="19785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3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Discussion</a:t>
            </a:r>
            <a:endParaRPr/>
          </a:p>
        </p:txBody>
      </p:sp>
      <p:sp>
        <p:nvSpPr>
          <p:cNvPr id="770" name="Google Shape;770;p53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What are the advantages/disadvantages of each method?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When might you use each method?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4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Summary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Schemas, shapes, identity, context</a:t>
            </a:r>
            <a:endParaRPr/>
          </a:p>
        </p:txBody>
      </p:sp>
      <p:sp>
        <p:nvSpPr>
          <p:cNvPr id="783" name="Google Shape;783;p55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Schemas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Allow us to infer information in graph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Only infers new information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Shapes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Describe validation constraints on graphs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Cardinality, range, required properties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Schemas, shapes, identity, context</a:t>
            </a:r>
            <a:endParaRPr/>
          </a:p>
        </p:txBody>
      </p:sp>
      <p:sp>
        <p:nvSpPr>
          <p:cNvPr id="790" name="Google Shape;790;p56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Identifiers in graph should be globally unique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URLs are a solution to this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Still challenges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Facts in graph only true in context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Reification allows representation within RDF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Special extensions such as RDF* also exist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7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Subclasses</a:t>
            </a:r>
            <a:endParaRPr/>
          </a:p>
        </p:txBody>
      </p:sp>
      <p:sp>
        <p:nvSpPr>
          <p:cNvPr id="277" name="Google Shape;277;p18"/>
          <p:cNvSpPr txBox="1"/>
          <p:nvPr>
            <p:ph idx="1" type="body"/>
          </p:nvPr>
        </p:nvSpPr>
        <p:spPr>
          <a:xfrm>
            <a:off x="838200" y="1512800"/>
            <a:ext cx="7734300" cy="25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100">
                <a:latin typeface="Roboto Mono"/>
                <a:ea typeface="Roboto Mono"/>
                <a:cs typeface="Roboto Mono"/>
                <a:sym typeface="Roboto Mono"/>
              </a:rPr>
              <a:t>dbo:Settlement rdfs:subClassOf dbo:Location .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Great! But how do we know that London is a Location??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can infer it:</a:t>
            </a:r>
            <a:endParaRPr/>
          </a:p>
        </p:txBody>
      </p:sp>
      <p:sp>
        <p:nvSpPr>
          <p:cNvPr id="278" name="Google Shape;278;p18"/>
          <p:cNvSpPr/>
          <p:nvPr/>
        </p:nvSpPr>
        <p:spPr>
          <a:xfrm>
            <a:off x="7618250" y="6172225"/>
            <a:ext cx="1815300" cy="5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Paris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8"/>
          <p:cNvSpPr/>
          <p:nvPr/>
        </p:nvSpPr>
        <p:spPr>
          <a:xfrm>
            <a:off x="10441363" y="6172225"/>
            <a:ext cx="1815300" cy="5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London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8"/>
          <p:cNvSpPr/>
          <p:nvPr/>
        </p:nvSpPr>
        <p:spPr>
          <a:xfrm>
            <a:off x="8876738" y="5386675"/>
            <a:ext cx="2143800" cy="5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Settlement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8"/>
          <p:cNvSpPr/>
          <p:nvPr/>
        </p:nvSpPr>
        <p:spPr>
          <a:xfrm>
            <a:off x="8876738" y="4338975"/>
            <a:ext cx="2143800" cy="5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Location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8"/>
          <p:cNvSpPr/>
          <p:nvPr/>
        </p:nvSpPr>
        <p:spPr>
          <a:xfrm>
            <a:off x="8876738" y="3291275"/>
            <a:ext cx="2143800" cy="5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Thing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3" name="Google Shape;283;p18"/>
          <p:cNvCxnSpPr>
            <a:stCxn id="278" idx="0"/>
            <a:endCxn id="280" idx="3"/>
          </p:cNvCxnSpPr>
          <p:nvPr/>
        </p:nvCxnSpPr>
        <p:spPr>
          <a:xfrm flipH="1" rot="10800000">
            <a:off x="8525900" y="5894425"/>
            <a:ext cx="664800" cy="27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18"/>
          <p:cNvCxnSpPr>
            <a:stCxn id="279" idx="0"/>
            <a:endCxn id="280" idx="5"/>
          </p:cNvCxnSpPr>
          <p:nvPr/>
        </p:nvCxnSpPr>
        <p:spPr>
          <a:xfrm rot="10800000">
            <a:off x="10706713" y="5894425"/>
            <a:ext cx="642300" cy="27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18"/>
          <p:cNvCxnSpPr>
            <a:stCxn id="280" idx="0"/>
            <a:endCxn id="281" idx="4"/>
          </p:cNvCxnSpPr>
          <p:nvPr/>
        </p:nvCxnSpPr>
        <p:spPr>
          <a:xfrm rot="10800000">
            <a:off x="9948638" y="4933975"/>
            <a:ext cx="0" cy="45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18"/>
          <p:cNvCxnSpPr>
            <a:stCxn id="281" idx="0"/>
            <a:endCxn id="282" idx="4"/>
          </p:cNvCxnSpPr>
          <p:nvPr/>
        </p:nvCxnSpPr>
        <p:spPr>
          <a:xfrm rot="10800000">
            <a:off x="9948638" y="3886275"/>
            <a:ext cx="0" cy="45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18"/>
          <p:cNvSpPr/>
          <p:nvPr/>
        </p:nvSpPr>
        <p:spPr>
          <a:xfrm>
            <a:off x="1209675" y="4091275"/>
            <a:ext cx="1144500" cy="30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700">
                <a:latin typeface="Garamond"/>
                <a:ea typeface="Garamond"/>
                <a:cs typeface="Garamond"/>
                <a:sym typeface="Garamond"/>
              </a:rPr>
              <a:t>x</a:t>
            </a:r>
            <a:endParaRPr i="1" sz="17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88" name="Google Shape;288;p18"/>
          <p:cNvSpPr/>
          <p:nvPr/>
        </p:nvSpPr>
        <p:spPr>
          <a:xfrm>
            <a:off x="3316200" y="4091275"/>
            <a:ext cx="1144500" cy="30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IE" sz="17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y</a:t>
            </a:r>
            <a:endParaRPr sz="1700"/>
          </a:p>
        </p:txBody>
      </p:sp>
      <p:sp>
        <p:nvSpPr>
          <p:cNvPr id="289" name="Google Shape;289;p18"/>
          <p:cNvSpPr/>
          <p:nvPr/>
        </p:nvSpPr>
        <p:spPr>
          <a:xfrm>
            <a:off x="1282875" y="4848475"/>
            <a:ext cx="1144500" cy="30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IE" sz="17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y</a:t>
            </a:r>
            <a:endParaRPr sz="1700"/>
          </a:p>
        </p:txBody>
      </p:sp>
      <p:sp>
        <p:nvSpPr>
          <p:cNvPr id="290" name="Google Shape;290;p18"/>
          <p:cNvSpPr/>
          <p:nvPr/>
        </p:nvSpPr>
        <p:spPr>
          <a:xfrm>
            <a:off x="3389400" y="4848475"/>
            <a:ext cx="1144500" cy="30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IE" sz="17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z</a:t>
            </a:r>
            <a:endParaRPr sz="1700"/>
          </a:p>
        </p:txBody>
      </p:sp>
      <p:sp>
        <p:nvSpPr>
          <p:cNvPr id="291" name="Google Shape;291;p18"/>
          <p:cNvSpPr/>
          <p:nvPr/>
        </p:nvSpPr>
        <p:spPr>
          <a:xfrm>
            <a:off x="1279875" y="5529475"/>
            <a:ext cx="1144500" cy="30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IE" sz="17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x</a:t>
            </a:r>
            <a:endParaRPr sz="1700"/>
          </a:p>
        </p:txBody>
      </p:sp>
      <p:sp>
        <p:nvSpPr>
          <p:cNvPr id="292" name="Google Shape;292;p18"/>
          <p:cNvSpPr/>
          <p:nvPr/>
        </p:nvSpPr>
        <p:spPr>
          <a:xfrm>
            <a:off x="3386400" y="5529475"/>
            <a:ext cx="1144500" cy="30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IE" sz="17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z</a:t>
            </a:r>
            <a:endParaRPr sz="1700"/>
          </a:p>
        </p:txBody>
      </p:sp>
      <p:cxnSp>
        <p:nvCxnSpPr>
          <p:cNvPr id="293" name="Google Shape;293;p18"/>
          <p:cNvCxnSpPr>
            <a:stCxn id="287" idx="6"/>
            <a:endCxn id="288" idx="2"/>
          </p:cNvCxnSpPr>
          <p:nvPr/>
        </p:nvCxnSpPr>
        <p:spPr>
          <a:xfrm>
            <a:off x="2354175" y="4245925"/>
            <a:ext cx="962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18"/>
          <p:cNvCxnSpPr>
            <a:stCxn id="289" idx="6"/>
            <a:endCxn id="290" idx="2"/>
          </p:cNvCxnSpPr>
          <p:nvPr/>
        </p:nvCxnSpPr>
        <p:spPr>
          <a:xfrm>
            <a:off x="2427375" y="5003125"/>
            <a:ext cx="962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18"/>
          <p:cNvCxnSpPr>
            <a:stCxn id="291" idx="6"/>
            <a:endCxn id="292" idx="2"/>
          </p:cNvCxnSpPr>
          <p:nvPr/>
        </p:nvCxnSpPr>
        <p:spPr>
          <a:xfrm>
            <a:off x="2424375" y="5684125"/>
            <a:ext cx="962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18"/>
          <p:cNvSpPr txBox="1"/>
          <p:nvPr/>
        </p:nvSpPr>
        <p:spPr>
          <a:xfrm>
            <a:off x="2242525" y="3902925"/>
            <a:ext cx="9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type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8"/>
          <p:cNvSpPr txBox="1"/>
          <p:nvPr/>
        </p:nvSpPr>
        <p:spPr>
          <a:xfrm>
            <a:off x="2244900" y="4649500"/>
            <a:ext cx="11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subClassOf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8"/>
          <p:cNvSpPr txBox="1"/>
          <p:nvPr/>
        </p:nvSpPr>
        <p:spPr>
          <a:xfrm>
            <a:off x="2394725" y="5362375"/>
            <a:ext cx="9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type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8"/>
          <p:cNvSpPr/>
          <p:nvPr/>
        </p:nvSpPr>
        <p:spPr>
          <a:xfrm>
            <a:off x="2646175" y="4377263"/>
            <a:ext cx="307200" cy="277800"/>
          </a:xfrm>
          <a:prstGeom prst="mathPlus">
            <a:avLst>
              <a:gd fmla="val 23520" name="adj1"/>
            </a:avLst>
          </a:prstGeom>
          <a:solidFill>
            <a:srgbClr val="75114A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8"/>
          <p:cNvSpPr/>
          <p:nvPr/>
        </p:nvSpPr>
        <p:spPr>
          <a:xfrm>
            <a:off x="2678588" y="5108875"/>
            <a:ext cx="307200" cy="277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Subproperties</a:t>
            </a:r>
            <a:endParaRPr/>
          </a:p>
        </p:txBody>
      </p:sp>
      <p:sp>
        <p:nvSpPr>
          <p:cNvPr id="307" name="Google Shape;307;p19"/>
          <p:cNvSpPr/>
          <p:nvPr/>
        </p:nvSpPr>
        <p:spPr>
          <a:xfrm>
            <a:off x="5514038" y="2217450"/>
            <a:ext cx="1815300" cy="5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London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9"/>
          <p:cNvSpPr/>
          <p:nvPr/>
        </p:nvSpPr>
        <p:spPr>
          <a:xfrm>
            <a:off x="9034938" y="2217450"/>
            <a:ext cx="1815300" cy="5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UK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9" name="Google Shape;309;p19"/>
          <p:cNvCxnSpPr>
            <a:stCxn id="307" idx="6"/>
            <a:endCxn id="308" idx="2"/>
          </p:cNvCxnSpPr>
          <p:nvPr/>
        </p:nvCxnSpPr>
        <p:spPr>
          <a:xfrm>
            <a:off x="7329338" y="2514900"/>
            <a:ext cx="1705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19"/>
          <p:cNvSpPr txBox="1"/>
          <p:nvPr/>
        </p:nvSpPr>
        <p:spPr>
          <a:xfrm>
            <a:off x="7537275" y="1963425"/>
            <a:ext cx="11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country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1" name="Google Shape;311;p19"/>
          <p:cNvCxnSpPr>
            <a:stCxn id="307" idx="5"/>
            <a:endCxn id="308" idx="3"/>
          </p:cNvCxnSpPr>
          <p:nvPr/>
        </p:nvCxnSpPr>
        <p:spPr>
          <a:xfrm flipH="1" rot="-5400000">
            <a:off x="8181893" y="1606829"/>
            <a:ext cx="600" cy="2237400"/>
          </a:xfrm>
          <a:prstGeom prst="curvedConnector3">
            <a:avLst>
              <a:gd fmla="val 5420768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19"/>
          <p:cNvSpPr txBox="1"/>
          <p:nvPr/>
        </p:nvSpPr>
        <p:spPr>
          <a:xfrm>
            <a:off x="7629450" y="3097550"/>
            <a:ext cx="11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locatedIn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9"/>
          <p:cNvSpPr/>
          <p:nvPr/>
        </p:nvSpPr>
        <p:spPr>
          <a:xfrm>
            <a:off x="1088125" y="2971315"/>
            <a:ext cx="1363500" cy="40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700">
                <a:latin typeface="Garamond"/>
                <a:ea typeface="Garamond"/>
                <a:cs typeface="Garamond"/>
                <a:sym typeface="Garamond"/>
              </a:rPr>
              <a:t>x</a:t>
            </a:r>
            <a:endParaRPr i="1" sz="17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4" name="Google Shape;314;p19"/>
          <p:cNvSpPr/>
          <p:nvPr/>
        </p:nvSpPr>
        <p:spPr>
          <a:xfrm>
            <a:off x="3597977" y="2971315"/>
            <a:ext cx="1363500" cy="40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7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y</a:t>
            </a:r>
            <a:endParaRPr sz="1700"/>
          </a:p>
        </p:txBody>
      </p:sp>
      <p:sp>
        <p:nvSpPr>
          <p:cNvPr id="315" name="Google Shape;315;p19"/>
          <p:cNvSpPr/>
          <p:nvPr/>
        </p:nvSpPr>
        <p:spPr>
          <a:xfrm>
            <a:off x="1175340" y="3960641"/>
            <a:ext cx="1363500" cy="40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7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</a:t>
            </a:r>
            <a:endParaRPr sz="1700"/>
          </a:p>
        </p:txBody>
      </p:sp>
      <p:sp>
        <p:nvSpPr>
          <p:cNvPr id="316" name="Google Shape;316;p19"/>
          <p:cNvSpPr/>
          <p:nvPr/>
        </p:nvSpPr>
        <p:spPr>
          <a:xfrm>
            <a:off x="3685193" y="3960641"/>
            <a:ext cx="1363500" cy="40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7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q</a:t>
            </a:r>
            <a:endParaRPr sz="1700"/>
          </a:p>
        </p:txBody>
      </p:sp>
      <p:sp>
        <p:nvSpPr>
          <p:cNvPr id="317" name="Google Shape;317;p19"/>
          <p:cNvSpPr/>
          <p:nvPr/>
        </p:nvSpPr>
        <p:spPr>
          <a:xfrm>
            <a:off x="1171766" y="4850407"/>
            <a:ext cx="1363500" cy="40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7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x</a:t>
            </a:r>
            <a:endParaRPr sz="1700"/>
          </a:p>
        </p:txBody>
      </p:sp>
      <p:sp>
        <p:nvSpPr>
          <p:cNvPr id="318" name="Google Shape;318;p19"/>
          <p:cNvSpPr/>
          <p:nvPr/>
        </p:nvSpPr>
        <p:spPr>
          <a:xfrm>
            <a:off x="3681618" y="4850407"/>
            <a:ext cx="1363500" cy="40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7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y</a:t>
            </a:r>
            <a:endParaRPr sz="1700"/>
          </a:p>
        </p:txBody>
      </p:sp>
      <p:cxnSp>
        <p:nvCxnSpPr>
          <p:cNvPr id="319" name="Google Shape;319;p19"/>
          <p:cNvCxnSpPr>
            <a:stCxn id="313" idx="6"/>
            <a:endCxn id="314" idx="2"/>
          </p:cNvCxnSpPr>
          <p:nvPr/>
        </p:nvCxnSpPr>
        <p:spPr>
          <a:xfrm>
            <a:off x="2451625" y="3173365"/>
            <a:ext cx="1146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19"/>
          <p:cNvCxnSpPr>
            <a:stCxn id="315" idx="6"/>
            <a:endCxn id="316" idx="2"/>
          </p:cNvCxnSpPr>
          <p:nvPr/>
        </p:nvCxnSpPr>
        <p:spPr>
          <a:xfrm>
            <a:off x="2538840" y="4162691"/>
            <a:ext cx="1146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19"/>
          <p:cNvCxnSpPr>
            <a:stCxn id="317" idx="6"/>
            <a:endCxn id="318" idx="2"/>
          </p:cNvCxnSpPr>
          <p:nvPr/>
        </p:nvCxnSpPr>
        <p:spPr>
          <a:xfrm>
            <a:off x="2535266" y="5052457"/>
            <a:ext cx="1146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19"/>
          <p:cNvSpPr txBox="1"/>
          <p:nvPr/>
        </p:nvSpPr>
        <p:spPr>
          <a:xfrm>
            <a:off x="2318730" y="2725225"/>
            <a:ext cx="1146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700">
                <a:latin typeface="Garamond"/>
                <a:ea typeface="Garamond"/>
                <a:cs typeface="Garamond"/>
                <a:sym typeface="Garamond"/>
              </a:rPr>
              <a:t>p</a:t>
            </a:r>
            <a:endParaRPr i="1" sz="17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23" name="Google Shape;323;p19"/>
          <p:cNvSpPr txBox="1"/>
          <p:nvPr/>
        </p:nvSpPr>
        <p:spPr>
          <a:xfrm>
            <a:off x="2321560" y="3700668"/>
            <a:ext cx="13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subPropertyOf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9"/>
          <p:cNvSpPr txBox="1"/>
          <p:nvPr/>
        </p:nvSpPr>
        <p:spPr>
          <a:xfrm>
            <a:off x="2500071" y="4632081"/>
            <a:ext cx="1146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700">
                <a:latin typeface="Garamond"/>
                <a:ea typeface="Garamond"/>
                <a:cs typeface="Garamond"/>
                <a:sym typeface="Garamond"/>
              </a:rPr>
              <a:t>q</a:t>
            </a:r>
            <a:endParaRPr i="1" sz="17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25" name="Google Shape;325;p19"/>
          <p:cNvSpPr/>
          <p:nvPr/>
        </p:nvSpPr>
        <p:spPr>
          <a:xfrm>
            <a:off x="2799665" y="3344974"/>
            <a:ext cx="366000" cy="363000"/>
          </a:xfrm>
          <a:prstGeom prst="mathPlus">
            <a:avLst>
              <a:gd fmla="val 23520" name="adj1"/>
            </a:avLst>
          </a:prstGeom>
          <a:solidFill>
            <a:srgbClr val="75114A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9"/>
          <p:cNvSpPr/>
          <p:nvPr/>
        </p:nvSpPr>
        <p:spPr>
          <a:xfrm>
            <a:off x="2838284" y="4300868"/>
            <a:ext cx="366000" cy="363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Domain and Range</a:t>
            </a:r>
            <a:endParaRPr/>
          </a:p>
        </p:txBody>
      </p:sp>
      <p:sp>
        <p:nvSpPr>
          <p:cNvPr id="333" name="Google Shape;333;p20"/>
          <p:cNvSpPr txBox="1"/>
          <p:nvPr>
            <p:ph idx="1" type="body"/>
          </p:nvPr>
        </p:nvSpPr>
        <p:spPr>
          <a:xfrm>
            <a:off x="838200" y="1825625"/>
            <a:ext cx="10515600" cy="21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Properties may have a domain/range that give a type to the subject/object of a property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200">
                <a:latin typeface="Roboto Mono"/>
                <a:ea typeface="Roboto Mono"/>
                <a:cs typeface="Roboto Mono"/>
                <a:sym typeface="Roboto Mono"/>
              </a:rPr>
              <a:t>:birthDate rdfs:domain :Person .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200">
                <a:latin typeface="Roboto Mono"/>
                <a:ea typeface="Roboto Mono"/>
                <a:cs typeface="Roboto Mono"/>
                <a:sym typeface="Roboto Mono"/>
              </a:rPr>
              <a:t>:birthDate rdfs:range xsd:date .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7674900" y="3983700"/>
            <a:ext cx="4266000" cy="2289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Important! This does not </a:t>
            </a:r>
            <a:r>
              <a:rPr lang="en-IE" sz="2400" u="sng">
                <a:latin typeface="Calibri"/>
                <a:ea typeface="Calibri"/>
                <a:cs typeface="Calibri"/>
                <a:sym typeface="Calibri"/>
              </a:rPr>
              <a:t>limit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 the domain/range.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Roboto Mono"/>
                <a:ea typeface="Roboto Mono"/>
                <a:cs typeface="Roboto Mono"/>
                <a:sym typeface="Roboto Mono"/>
              </a:rPr>
              <a:t>:Galway :birthDate “1484”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Only infers that :Galway is a person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209675" y="4091275"/>
            <a:ext cx="1144500" cy="30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700">
                <a:latin typeface="Garamond"/>
                <a:ea typeface="Garamond"/>
                <a:cs typeface="Garamond"/>
                <a:sym typeface="Garamond"/>
              </a:rPr>
              <a:t>x</a:t>
            </a:r>
            <a:endParaRPr i="1" sz="17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3316200" y="4091275"/>
            <a:ext cx="1144500" cy="30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7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y</a:t>
            </a:r>
            <a:endParaRPr sz="1700"/>
          </a:p>
        </p:txBody>
      </p:sp>
      <p:sp>
        <p:nvSpPr>
          <p:cNvPr id="337" name="Google Shape;337;p20"/>
          <p:cNvSpPr/>
          <p:nvPr/>
        </p:nvSpPr>
        <p:spPr>
          <a:xfrm>
            <a:off x="1282875" y="4848475"/>
            <a:ext cx="1144500" cy="30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7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</a:t>
            </a:r>
            <a:endParaRPr sz="1700"/>
          </a:p>
        </p:txBody>
      </p:sp>
      <p:sp>
        <p:nvSpPr>
          <p:cNvPr id="338" name="Google Shape;338;p20"/>
          <p:cNvSpPr/>
          <p:nvPr/>
        </p:nvSpPr>
        <p:spPr>
          <a:xfrm>
            <a:off x="3389400" y="4848475"/>
            <a:ext cx="1144500" cy="30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7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z</a:t>
            </a:r>
            <a:endParaRPr sz="1700"/>
          </a:p>
        </p:txBody>
      </p:sp>
      <p:sp>
        <p:nvSpPr>
          <p:cNvPr id="339" name="Google Shape;339;p20"/>
          <p:cNvSpPr/>
          <p:nvPr/>
        </p:nvSpPr>
        <p:spPr>
          <a:xfrm>
            <a:off x="1279875" y="5529475"/>
            <a:ext cx="1144500" cy="30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7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x</a:t>
            </a:r>
            <a:endParaRPr sz="1700"/>
          </a:p>
        </p:txBody>
      </p:sp>
      <p:sp>
        <p:nvSpPr>
          <p:cNvPr id="340" name="Google Shape;340;p20"/>
          <p:cNvSpPr/>
          <p:nvPr/>
        </p:nvSpPr>
        <p:spPr>
          <a:xfrm>
            <a:off x="3386400" y="5529475"/>
            <a:ext cx="1144500" cy="30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7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z</a:t>
            </a:r>
            <a:endParaRPr sz="1700"/>
          </a:p>
        </p:txBody>
      </p:sp>
      <p:cxnSp>
        <p:nvCxnSpPr>
          <p:cNvPr id="341" name="Google Shape;341;p20"/>
          <p:cNvCxnSpPr>
            <a:stCxn id="335" idx="6"/>
            <a:endCxn id="336" idx="2"/>
          </p:cNvCxnSpPr>
          <p:nvPr/>
        </p:nvCxnSpPr>
        <p:spPr>
          <a:xfrm>
            <a:off x="2354175" y="4245925"/>
            <a:ext cx="962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20"/>
          <p:cNvCxnSpPr>
            <a:stCxn id="337" idx="6"/>
            <a:endCxn id="338" idx="2"/>
          </p:cNvCxnSpPr>
          <p:nvPr/>
        </p:nvCxnSpPr>
        <p:spPr>
          <a:xfrm>
            <a:off x="2427375" y="5003125"/>
            <a:ext cx="962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20"/>
          <p:cNvCxnSpPr>
            <a:stCxn id="339" idx="6"/>
            <a:endCxn id="340" idx="2"/>
          </p:cNvCxnSpPr>
          <p:nvPr/>
        </p:nvCxnSpPr>
        <p:spPr>
          <a:xfrm>
            <a:off x="2424375" y="5684125"/>
            <a:ext cx="962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20"/>
          <p:cNvSpPr txBox="1"/>
          <p:nvPr/>
        </p:nvSpPr>
        <p:spPr>
          <a:xfrm>
            <a:off x="2318725" y="3799525"/>
            <a:ext cx="96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700">
                <a:latin typeface="Garamond"/>
                <a:ea typeface="Garamond"/>
                <a:cs typeface="Garamond"/>
                <a:sym typeface="Garamond"/>
              </a:rPr>
              <a:t>p</a:t>
            </a:r>
            <a:endParaRPr i="1" sz="17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2244900" y="4649500"/>
            <a:ext cx="11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domain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 txBox="1"/>
          <p:nvPr/>
        </p:nvSpPr>
        <p:spPr>
          <a:xfrm>
            <a:off x="2394725" y="5362375"/>
            <a:ext cx="9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type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2646175" y="4377263"/>
            <a:ext cx="307200" cy="277800"/>
          </a:xfrm>
          <a:prstGeom prst="mathPlus">
            <a:avLst>
              <a:gd fmla="val 23520" name="adj1"/>
            </a:avLst>
          </a:prstGeom>
          <a:solidFill>
            <a:srgbClr val="75114A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0"/>
          <p:cNvSpPr/>
          <p:nvPr/>
        </p:nvSpPr>
        <p:spPr>
          <a:xfrm>
            <a:off x="2678588" y="5108875"/>
            <a:ext cx="307200" cy="277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Subproperties and Transitivity</a:t>
            </a:r>
            <a:endParaRPr/>
          </a:p>
        </p:txBody>
      </p:sp>
      <p:sp>
        <p:nvSpPr>
          <p:cNvPr id="355" name="Google Shape;355;p21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Can also make hierarchies of properties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000">
                <a:latin typeface="Roboto Mono"/>
                <a:ea typeface="Roboto Mono"/>
                <a:cs typeface="Roboto Mono"/>
                <a:sym typeface="Roboto Mono"/>
              </a:rPr>
              <a:t>	:birthDate rdfs:subPropertyOf :date .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Property and class hierarchies are </a:t>
            </a:r>
            <a:r>
              <a:rPr lang="en-IE" u="sng"/>
              <a:t>transitive</a:t>
            </a:r>
            <a:endParaRPr b="1"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000">
                <a:latin typeface="Roboto Mono"/>
                <a:ea typeface="Roboto Mono"/>
                <a:cs typeface="Roboto Mono"/>
                <a:sym typeface="Roboto Mono"/>
              </a:rPr>
              <a:t>	:Settlement rdfs:subClassOf :Location .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000">
                <a:latin typeface="Roboto Mono"/>
                <a:ea typeface="Roboto Mono"/>
                <a:cs typeface="Roboto Mono"/>
                <a:sym typeface="Roboto Mono"/>
              </a:rPr>
              <a:t>	:Location rdfs:subClassOf :Thing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Then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000">
                <a:latin typeface="Roboto Mono"/>
                <a:ea typeface="Roboto Mono"/>
                <a:cs typeface="Roboto Mono"/>
                <a:sym typeface="Roboto Mono"/>
              </a:rPr>
              <a:t>	:Settlement rdfs:subClassOf :Thing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Open World Assumption</a:t>
            </a:r>
            <a:endParaRPr/>
          </a:p>
        </p:txBody>
      </p:sp>
      <p:sp>
        <p:nvSpPr>
          <p:cNvPr id="362" name="Google Shape;362;p22"/>
          <p:cNvSpPr txBox="1"/>
          <p:nvPr>
            <p:ph idx="1" type="body"/>
          </p:nvPr>
        </p:nvSpPr>
        <p:spPr>
          <a:xfrm>
            <a:off x="838200" y="1825625"/>
            <a:ext cx="10515600" cy="18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Our knowledge of the world is incomplete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Our KGs are too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We do not assume that the knowledge graph is complete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Example: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3" name="Google Shape;363;p22"/>
          <p:cNvGrpSpPr/>
          <p:nvPr/>
        </p:nvGrpSpPr>
        <p:grpSpPr>
          <a:xfrm>
            <a:off x="2094325" y="3633375"/>
            <a:ext cx="4291500" cy="1696100"/>
            <a:chOff x="2094325" y="3633375"/>
            <a:chExt cx="4291500" cy="1696100"/>
          </a:xfrm>
        </p:grpSpPr>
        <p:sp>
          <p:nvSpPr>
            <p:cNvPr id="364" name="Google Shape;364;p22"/>
            <p:cNvSpPr/>
            <p:nvPr/>
          </p:nvSpPr>
          <p:spPr>
            <a:xfrm>
              <a:off x="2094325" y="3846525"/>
              <a:ext cx="1243500" cy="374100"/>
            </a:xfrm>
            <a:prstGeom prst="ellipse">
              <a:avLst/>
            </a:prstGeom>
            <a:solidFill>
              <a:srgbClr val="52D0B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E" sz="1600">
                  <a:latin typeface="Calibri"/>
                  <a:ea typeface="Calibri"/>
                  <a:cs typeface="Calibri"/>
                  <a:sym typeface="Calibri"/>
                </a:rPr>
                <a:t>Dublin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4331725" y="3846525"/>
              <a:ext cx="2054100" cy="374100"/>
            </a:xfrm>
            <a:prstGeom prst="ellipse">
              <a:avLst/>
            </a:prstGeom>
            <a:solidFill>
              <a:srgbClr val="52D0B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E" sz="1600">
                  <a:latin typeface="Calibri"/>
                  <a:ea typeface="Calibri"/>
                  <a:cs typeface="Calibri"/>
                  <a:sym typeface="Calibri"/>
                </a:rPr>
                <a:t>Dublin Airport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2094325" y="4400950"/>
              <a:ext cx="1243500" cy="374100"/>
            </a:xfrm>
            <a:prstGeom prst="ellipse">
              <a:avLst/>
            </a:prstGeom>
            <a:solidFill>
              <a:srgbClr val="52D0B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E" sz="1600">
                  <a:latin typeface="Calibri"/>
                  <a:ea typeface="Calibri"/>
                  <a:cs typeface="Calibri"/>
                  <a:sym typeface="Calibri"/>
                </a:rPr>
                <a:t>London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4331725" y="4400950"/>
              <a:ext cx="2054100" cy="374100"/>
            </a:xfrm>
            <a:prstGeom prst="ellipse">
              <a:avLst/>
            </a:prstGeom>
            <a:solidFill>
              <a:srgbClr val="52D0B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E" sz="1600">
                  <a:latin typeface="Calibri"/>
                  <a:ea typeface="Calibri"/>
                  <a:cs typeface="Calibri"/>
                  <a:sym typeface="Calibri"/>
                </a:rPr>
                <a:t>Heathrow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2094325" y="4955375"/>
              <a:ext cx="1243500" cy="374100"/>
            </a:xfrm>
            <a:prstGeom prst="ellipse">
              <a:avLst/>
            </a:prstGeom>
            <a:solidFill>
              <a:srgbClr val="52D0B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E" sz="1600">
                  <a:latin typeface="Calibri"/>
                  <a:ea typeface="Calibri"/>
                  <a:cs typeface="Calibri"/>
                  <a:sym typeface="Calibri"/>
                </a:rPr>
                <a:t>Tokyo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4331725" y="4955375"/>
              <a:ext cx="2054100" cy="374100"/>
            </a:xfrm>
            <a:prstGeom prst="ellipse">
              <a:avLst/>
            </a:prstGeom>
            <a:solidFill>
              <a:srgbClr val="52D0B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E" sz="1600">
                  <a:latin typeface="Calibri"/>
                  <a:ea typeface="Calibri"/>
                  <a:cs typeface="Calibri"/>
                  <a:sym typeface="Calibri"/>
                </a:rPr>
                <a:t>Narita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0" name="Google Shape;370;p22"/>
            <p:cNvCxnSpPr>
              <a:stCxn id="364" idx="6"/>
              <a:endCxn id="365" idx="2"/>
            </p:cNvCxnSpPr>
            <p:nvPr/>
          </p:nvCxnSpPr>
          <p:spPr>
            <a:xfrm>
              <a:off x="3337825" y="4033575"/>
              <a:ext cx="993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1" name="Google Shape;371;p22"/>
            <p:cNvCxnSpPr>
              <a:stCxn id="366" idx="6"/>
              <a:endCxn id="367" idx="2"/>
            </p:cNvCxnSpPr>
            <p:nvPr/>
          </p:nvCxnSpPr>
          <p:spPr>
            <a:xfrm>
              <a:off x="3337825" y="4588000"/>
              <a:ext cx="993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2" name="Google Shape;372;p22"/>
            <p:cNvCxnSpPr>
              <a:stCxn id="368" idx="6"/>
              <a:endCxn id="369" idx="2"/>
            </p:cNvCxnSpPr>
            <p:nvPr/>
          </p:nvCxnSpPr>
          <p:spPr>
            <a:xfrm>
              <a:off x="3337825" y="5142425"/>
              <a:ext cx="993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3" name="Google Shape;373;p22"/>
            <p:cNvSpPr txBox="1"/>
            <p:nvPr/>
          </p:nvSpPr>
          <p:spPr>
            <a:xfrm>
              <a:off x="3337825" y="3633375"/>
              <a:ext cx="804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E">
                  <a:latin typeface="Calibri"/>
                  <a:ea typeface="Calibri"/>
                  <a:cs typeface="Calibri"/>
                  <a:sym typeface="Calibri"/>
                </a:rPr>
                <a:t>airport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2"/>
            <p:cNvSpPr txBox="1"/>
            <p:nvPr/>
          </p:nvSpPr>
          <p:spPr>
            <a:xfrm>
              <a:off x="3337825" y="4742225"/>
              <a:ext cx="804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E">
                  <a:latin typeface="Calibri"/>
                  <a:ea typeface="Calibri"/>
                  <a:cs typeface="Calibri"/>
                  <a:sym typeface="Calibri"/>
                </a:rPr>
                <a:t>airport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2"/>
            <p:cNvSpPr txBox="1"/>
            <p:nvPr/>
          </p:nvSpPr>
          <p:spPr>
            <a:xfrm>
              <a:off x="3337825" y="4187800"/>
              <a:ext cx="804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E">
                  <a:latin typeface="Calibri"/>
                  <a:ea typeface="Calibri"/>
                  <a:cs typeface="Calibri"/>
                  <a:sym typeface="Calibri"/>
                </a:rPr>
                <a:t>airport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22"/>
          <p:cNvSpPr/>
          <p:nvPr/>
        </p:nvSpPr>
        <p:spPr>
          <a:xfrm>
            <a:off x="7152525" y="3627675"/>
            <a:ext cx="4076400" cy="654600"/>
          </a:xfrm>
          <a:prstGeom prst="wedgeRoundRectCallout">
            <a:avLst>
              <a:gd fmla="val 59176" name="adj1"/>
              <a:gd fmla="val 118542" name="adj2"/>
              <a:gd fmla="val 0" name="adj3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Does Galway have an airport?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2"/>
          <p:cNvSpPr/>
          <p:nvPr/>
        </p:nvSpPr>
        <p:spPr>
          <a:xfrm>
            <a:off x="7211450" y="4880575"/>
            <a:ext cx="4076400" cy="654600"/>
          </a:xfrm>
          <a:prstGeom prst="wedgeRoundRectCallout">
            <a:avLst>
              <a:gd fmla="val -45483" name="adj1"/>
              <a:gd fmla="val 115678" name="adj2"/>
              <a:gd fmla="val 0" name="adj3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We don’t know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